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4"/>
  </p:sldMasterIdLst>
  <p:notesMasterIdLst>
    <p:notesMasterId r:id="rId30"/>
  </p:notesMasterIdLst>
  <p:handoutMasterIdLst>
    <p:handoutMasterId r:id="rId31"/>
  </p:handoutMasterIdLst>
  <p:sldIdLst>
    <p:sldId id="279" r:id="rId5"/>
    <p:sldId id="462" r:id="rId6"/>
    <p:sldId id="301" r:id="rId7"/>
    <p:sldId id="412" r:id="rId8"/>
    <p:sldId id="303" r:id="rId9"/>
    <p:sldId id="461" r:id="rId10"/>
    <p:sldId id="458" r:id="rId11"/>
    <p:sldId id="391" r:id="rId12"/>
    <p:sldId id="451" r:id="rId13"/>
    <p:sldId id="397" r:id="rId14"/>
    <p:sldId id="437" r:id="rId15"/>
    <p:sldId id="438" r:id="rId16"/>
    <p:sldId id="1099" r:id="rId17"/>
    <p:sldId id="417" r:id="rId18"/>
    <p:sldId id="452" r:id="rId19"/>
    <p:sldId id="1100" r:id="rId20"/>
    <p:sldId id="367" r:id="rId21"/>
    <p:sldId id="313" r:id="rId22"/>
    <p:sldId id="401" r:id="rId23"/>
    <p:sldId id="317" r:id="rId24"/>
    <p:sldId id="356" r:id="rId25"/>
    <p:sldId id="459" r:id="rId26"/>
    <p:sldId id="353" r:id="rId27"/>
    <p:sldId id="325" r:id="rId28"/>
    <p:sldId id="443" r:id="rId29"/>
  </p:sldIdLst>
  <p:sldSz cx="9144000" cy="6858000" type="screen4x3"/>
  <p:notesSz cx="7010400" cy="9296400"/>
  <p:embeddedFontLst>
    <p:embeddedFont>
      <p:font typeface="Verdana" panose="020B0604030504040204" pitchFamily="34" charset="0"/>
      <p:regular r:id="rId32"/>
      <p:bold r:id="rId33"/>
      <p:italic r:id="rId34"/>
      <p:boldItalic r:id="rId35"/>
    </p:embeddedFont>
    <p:embeddedFont>
      <p:font typeface="Webdings" panose="05030102010509060703" pitchFamily="18" charset="2"/>
      <p:regular r:id="rId36"/>
    </p:embeddedFont>
  </p:embeddedFontLst>
  <p:custDataLst>
    <p:tags r:id="rId37"/>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C006"/>
    <a:srgbClr val="163436"/>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2F7FA-7DDE-4FF4-B1BE-A9DC2405C0BA}" v="43" dt="2018-06-07T12:52:04.975"/>
    <p1510:client id="{902D2F3F-A59F-4333-938D-E8F0A9829EB9}" v="1734" dt="2018-06-08T18:03:21.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66944" autoAdjust="0"/>
  </p:normalViewPr>
  <p:slideViewPr>
    <p:cSldViewPr>
      <p:cViewPr varScale="1">
        <p:scale>
          <a:sx n="60" d="100"/>
          <a:sy n="60" d="100"/>
        </p:scale>
        <p:origin x="2094" y="42"/>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varScale="1">
        <p:scale>
          <a:sx n="41" d="100"/>
          <a:sy n="41" d="100"/>
        </p:scale>
        <p:origin x="2328" y="5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0"/>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1" y="8610600"/>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19"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7" y="144468"/>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30"/>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719"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7"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pPr marL="171450" indent="-171450">
              <a:buFont typeface="Wingdings" panose="05000000000000000000" pitchFamily="2" charset="2"/>
              <a:buChar char="Ø"/>
            </a:pPr>
            <a:r>
              <a:rPr lang="en-US" b="1" dirty="0">
                <a:latin typeface="Arial" pitchFamily="34" charset="0"/>
                <a:cs typeface="Arial" pitchFamily="34" charset="0"/>
              </a:rPr>
              <a:t>Good Afternoon Everyone.</a:t>
            </a:r>
            <a:r>
              <a:rPr lang="en-US" b="1" baseline="0" dirty="0">
                <a:latin typeface="Arial" pitchFamily="34" charset="0"/>
                <a:cs typeface="Arial" pitchFamily="34" charset="0"/>
              </a:rPr>
              <a:t> I’m Lydia Bustillo, the CDC+ trainer and outreach coordinator of APD, the Agency for Persons with Disabilities. </a:t>
            </a:r>
          </a:p>
          <a:p>
            <a:pPr marL="171450" indent="-171450">
              <a:buFont typeface="Wingdings" panose="05000000000000000000" pitchFamily="2" charset="2"/>
              <a:buChar char="Ø"/>
            </a:pPr>
            <a:r>
              <a:rPr lang="en-US" b="1" baseline="0" dirty="0">
                <a:latin typeface="Arial" pitchFamily="34" charset="0"/>
                <a:cs typeface="Arial" pitchFamily="34" charset="0"/>
              </a:rPr>
              <a:t>I hope that you will find this presentation very informational and help you determine if the CDC+ program is right for you</a:t>
            </a:r>
            <a:r>
              <a:rPr lang="en-US" b="1" dirty="0">
                <a:latin typeface="Arial" pitchFamily="34" charset="0"/>
                <a:cs typeface="Arial" pitchFamily="34" charset="0"/>
              </a:rPr>
              <a:t>. </a:t>
            </a:r>
          </a:p>
          <a:p>
            <a:pPr marL="171450" indent="-171450">
              <a:buFont typeface="Wingdings" panose="05000000000000000000" pitchFamily="2" charset="2"/>
              <a:buChar char="Ø"/>
            </a:pPr>
            <a:r>
              <a:rPr lang="en-US" b="1" baseline="0" dirty="0">
                <a:latin typeface="Arial" pitchFamily="34" charset="0"/>
                <a:cs typeface="Arial" pitchFamily="34" charset="0"/>
              </a:rPr>
              <a:t>How many people in the audience are already on the program? Or on the waiting list? Let’s begin</a:t>
            </a:r>
            <a:endParaRPr lang="en-US" b="1" dirty="0">
              <a:latin typeface="Arial" pitchFamily="34" charset="0"/>
              <a:cs typeface="Arial" pitchFamily="34" charset="0"/>
            </a:endParaRPr>
          </a:p>
          <a:p>
            <a:pPr>
              <a:buNone/>
            </a:pPr>
            <a:endParaRPr lang="en-US" dirty="0"/>
          </a:p>
        </p:txBody>
      </p:sp>
      <p:sp>
        <p:nvSpPr>
          <p:cNvPr id="2" name="Header Placeholder 1"/>
          <p:cNvSpPr>
            <a:spLocks noGrp="1"/>
          </p:cNvSpPr>
          <p:nvPr>
            <p:ph type="hdr" sz="quarter" idx="10"/>
          </p:nvPr>
        </p:nvSpPr>
        <p:spPr/>
        <p:txBody>
          <a:bodyPr/>
          <a:lstStyle/>
          <a:p>
            <a:pPr>
              <a:defRPr/>
            </a:pPr>
            <a:endParaRPr lang="en-US" sz="1200" dirty="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746374"/>
          </a:xfrm>
        </p:spPr>
        <p:txBody>
          <a:bodyPr>
            <a:normAutofit/>
          </a:bodyPr>
          <a:lstStyle/>
          <a:p>
            <a:pPr marL="171450" indent="-171450">
              <a:buFont typeface="Wingdings" panose="05000000000000000000" pitchFamily="2" charset="2"/>
              <a:buChar char="Ø"/>
            </a:pPr>
            <a:r>
              <a:rPr lang="en-US" b="1" dirty="0">
                <a:latin typeface="Arial" pitchFamily="34" charset="0"/>
                <a:cs typeface="Arial" pitchFamily="34" charset="0"/>
              </a:rPr>
              <a:t>Lets build on what we know:</a:t>
            </a:r>
          </a:p>
          <a:p>
            <a:pPr marL="171450" indent="-171450">
              <a:buFont typeface="Wingdings" panose="05000000000000000000" pitchFamily="2" charset="2"/>
              <a:buChar char="Ø"/>
            </a:pPr>
            <a:r>
              <a:rPr lang="en-US" b="1" dirty="0">
                <a:latin typeface="Arial" pitchFamily="34" charset="0"/>
                <a:cs typeface="Arial" pitchFamily="34" charset="0"/>
              </a:rPr>
              <a:t>The </a:t>
            </a:r>
            <a:r>
              <a:rPr lang="en-US" b="1" i="1" dirty="0">
                <a:latin typeface="Arial" pitchFamily="34" charset="0"/>
                <a:cs typeface="Arial" pitchFamily="34" charset="0"/>
              </a:rPr>
              <a:t>Support Plan </a:t>
            </a:r>
            <a:r>
              <a:rPr lang="en-US" b="1" dirty="0">
                <a:latin typeface="Arial" pitchFamily="34" charset="0"/>
                <a:cs typeface="Arial" pitchFamily="34" charset="0"/>
              </a:rPr>
              <a:t>documents the Participant’s current needs and goals for services and support and is used to build the </a:t>
            </a:r>
            <a:r>
              <a:rPr lang="en-US" b="1" i="1" dirty="0">
                <a:latin typeface="Arial" pitchFamily="34" charset="0"/>
                <a:cs typeface="Arial" pitchFamily="34" charset="0"/>
              </a:rPr>
              <a:t>Cost Plan </a:t>
            </a:r>
            <a:r>
              <a:rPr lang="en-US" b="1" dirty="0">
                <a:latin typeface="Arial" pitchFamily="34" charset="0"/>
                <a:cs typeface="Arial" pitchFamily="34" charset="0"/>
              </a:rPr>
              <a:t>which details the allowed maximum spending for each waiver service.</a:t>
            </a:r>
          </a:p>
          <a:p>
            <a:pPr marL="171450" indent="-171450">
              <a:buFont typeface="Wingdings" panose="05000000000000000000" pitchFamily="2" charset="2"/>
              <a:buChar char="Ø"/>
            </a:pPr>
            <a:r>
              <a:rPr lang="en-US" b="1" dirty="0">
                <a:latin typeface="Arial" pitchFamily="34" charset="0"/>
                <a:cs typeface="Arial" pitchFamily="34" charset="0"/>
              </a:rPr>
              <a:t>A participant’s monthly budget is calculated from the current approved cost plan.</a:t>
            </a:r>
          </a:p>
          <a:p>
            <a:pPr marL="171450" indent="-171450">
              <a:buFont typeface="Wingdings" panose="05000000000000000000" pitchFamily="2" charset="2"/>
              <a:buChar char="Ø"/>
            </a:pPr>
            <a:r>
              <a:rPr lang="en-US" b="1" dirty="0">
                <a:latin typeface="Arial" pitchFamily="34" charset="0"/>
                <a:cs typeface="Arial" pitchFamily="34" charset="0"/>
              </a:rPr>
              <a:t>When the monthly budget has been determined using the Cost Plan a Purchasing Plan can be completed.  </a:t>
            </a:r>
          </a:p>
          <a:p>
            <a:pPr marL="171450" indent="-171450">
              <a:buFont typeface="Wingdings" panose="05000000000000000000" pitchFamily="2" charset="2"/>
              <a:buChar char="Ø"/>
            </a:pPr>
            <a:r>
              <a:rPr lang="en-US" b="1" dirty="0">
                <a:latin typeface="Arial" pitchFamily="34" charset="0"/>
                <a:cs typeface="Arial" pitchFamily="34" charset="0"/>
              </a:rPr>
              <a:t>When the Purchasing Plan has been approved by APD, the participant may begin managing the CDC+ monthly budget</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5989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AD7715B2-57D2-4625-AFE3-75BAAB260AF4}"/>
              </a:ext>
            </a:extLst>
          </p:cNvPr>
          <p:cNvSpPr>
            <a:spLocks noGrp="1" noRot="1" noChangeAspect="1" noChangeArrowheads="1" noTextEdit="1"/>
          </p:cNvSpPr>
          <p:nvPr>
            <p:ph type="sldImg"/>
          </p:nvPr>
        </p:nvSpPr>
        <p:spPr>
          <a:ln/>
        </p:spPr>
      </p:sp>
      <p:sp>
        <p:nvSpPr>
          <p:cNvPr id="158723" name="Notes Placeholder 2">
            <a:extLst>
              <a:ext uri="{FF2B5EF4-FFF2-40B4-BE49-F238E27FC236}">
                <a16:creationId xmlns:a16="http://schemas.microsoft.com/office/drawing/2014/main" id="{53D8577A-4FEB-496D-8AE2-2394B7F16282}"/>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Aft>
                <a:spcPts val="600"/>
              </a:spcAft>
              <a:buFont typeface="Wingdings" panose="05000000000000000000" pitchFamily="2" charset="2"/>
              <a:buChar char="Ø"/>
              <a:defRPr/>
            </a:pPr>
            <a:r>
              <a:rPr lang="en-US" altLang="en-US" b="1" dirty="0">
                <a:latin typeface="Arial" panose="020B0604020202020204" pitchFamily="34" charset="0"/>
                <a:cs typeface="Arial" panose="020B0604020202020204" pitchFamily="34" charset="0"/>
              </a:rPr>
              <a:t>There are just a few things you need to know about Purchasing Plans.</a:t>
            </a:r>
          </a:p>
          <a:p>
            <a:pPr marL="171450" indent="-171450">
              <a:spcAft>
                <a:spcPts val="600"/>
              </a:spcAft>
              <a:buFont typeface="Wingdings" panose="05000000000000000000" pitchFamily="2" charset="2"/>
              <a:buChar char="Ø"/>
              <a:defRPr/>
            </a:pPr>
            <a:r>
              <a:rPr lang="en-US" altLang="en-US" b="1" dirty="0">
                <a:latin typeface="Arial" panose="020B0604020202020204" pitchFamily="34" charset="0"/>
                <a:cs typeface="Arial" panose="020B0604020202020204" pitchFamily="34" charset="0"/>
              </a:rPr>
              <a:t>Purchasing plan is a monthly plan of spending. We offer a training dedicated on how to write a Purchasing plan. We will fill out a purchasing plan live during that training. </a:t>
            </a:r>
          </a:p>
          <a:p>
            <a:pPr marL="171450" indent="-171450">
              <a:spcAft>
                <a:spcPts val="600"/>
              </a:spcAft>
              <a:buFont typeface="Wingdings" panose="05000000000000000000" pitchFamily="2" charset="2"/>
              <a:buChar char="Ø"/>
              <a:defRPr/>
            </a:pPr>
            <a:r>
              <a:rPr lang="en-US" altLang="en-US" b="1" dirty="0">
                <a:latin typeface="Arial" panose="020B0604020202020204" pitchFamily="34" charset="0"/>
                <a:cs typeface="Arial" panose="020B0604020202020204" pitchFamily="34" charset="0"/>
              </a:rPr>
              <a:t>All Purchasing Plans have an effective date of the first (1</a:t>
            </a:r>
            <a:r>
              <a:rPr lang="en-US" altLang="en-US" b="1" baseline="30000" dirty="0">
                <a:latin typeface="Arial" panose="020B0604020202020204" pitchFamily="34" charset="0"/>
                <a:cs typeface="Arial" panose="020B0604020202020204" pitchFamily="34" charset="0"/>
              </a:rPr>
              <a:t>st</a:t>
            </a:r>
            <a:r>
              <a:rPr lang="en-US" altLang="en-US" b="1" dirty="0">
                <a:latin typeface="Arial" panose="020B0604020202020204" pitchFamily="34" charset="0"/>
                <a:cs typeface="Arial" panose="020B0604020202020204" pitchFamily="34" charset="0"/>
              </a:rPr>
              <a:t>) day of any given month.</a:t>
            </a:r>
          </a:p>
          <a:p>
            <a:pPr marL="171450" indent="-171450">
              <a:spcAft>
                <a:spcPts val="600"/>
              </a:spcAft>
              <a:buFont typeface="Wingdings" panose="05000000000000000000" pitchFamily="2" charset="2"/>
              <a:buChar char="Ø"/>
              <a:defRPr/>
            </a:pPr>
            <a:endParaRPr lang="en-US" altLang="en-US" b="1" dirty="0">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Ø"/>
              <a:defRPr/>
            </a:pPr>
            <a:r>
              <a:rPr lang="en-US" altLang="en-US" b="1" i="1" dirty="0">
                <a:latin typeface="Arial" panose="020B0604020202020204" pitchFamily="34" charset="0"/>
                <a:cs typeface="Arial" panose="020B0604020202020204" pitchFamily="34" charset="0"/>
              </a:rPr>
              <a:t>For additional information on Purchasing Plans, reference the CDC+ Rule Handbook</a:t>
            </a:r>
            <a:endParaRPr lang="en-US" altLang="en-US" b="1" dirty="0">
              <a:latin typeface="Arial" panose="020B0604020202020204" pitchFamily="34" charset="0"/>
              <a:cs typeface="Arial" panose="020B0604020202020204" pitchFamily="34" charset="0"/>
            </a:endParaRPr>
          </a:p>
        </p:txBody>
      </p:sp>
      <p:sp>
        <p:nvSpPr>
          <p:cNvPr id="228356" name="Slide Number Placeholder 3">
            <a:extLst>
              <a:ext uri="{FF2B5EF4-FFF2-40B4-BE49-F238E27FC236}">
                <a16:creationId xmlns:a16="http://schemas.microsoft.com/office/drawing/2014/main" id="{1E8598F4-D379-46DA-B1E1-1BE658C97B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1363" indent="-284163" defTabSz="922338">
              <a:spcBef>
                <a:spcPct val="30000"/>
              </a:spcBef>
              <a:defRPr sz="1200">
                <a:solidFill>
                  <a:schemeClr val="tx1"/>
                </a:solidFill>
                <a:latin typeface="Arial" panose="020B0604020202020204" pitchFamily="34" charset="0"/>
              </a:defRPr>
            </a:lvl2pPr>
            <a:lvl3pPr marL="1141413" indent="-227013" defTabSz="922338">
              <a:spcBef>
                <a:spcPct val="30000"/>
              </a:spcBef>
              <a:defRPr sz="1200">
                <a:solidFill>
                  <a:schemeClr val="tx1"/>
                </a:solidFill>
                <a:latin typeface="Arial" panose="020B0604020202020204" pitchFamily="34" charset="0"/>
              </a:defRPr>
            </a:lvl3pPr>
            <a:lvl4pPr marL="1598613" indent="-227013" defTabSz="922338">
              <a:spcBef>
                <a:spcPct val="30000"/>
              </a:spcBef>
              <a:defRPr sz="1200">
                <a:solidFill>
                  <a:schemeClr val="tx1"/>
                </a:solidFill>
                <a:latin typeface="Arial" panose="020B0604020202020204" pitchFamily="34" charset="0"/>
              </a:defRPr>
            </a:lvl4pPr>
            <a:lvl5pPr marL="2055813" indent="-227013" defTabSz="922338">
              <a:spcBef>
                <a:spcPct val="30000"/>
              </a:spcBef>
              <a:defRPr sz="1200">
                <a:solidFill>
                  <a:schemeClr val="tx1"/>
                </a:solidFill>
                <a:latin typeface="Arial" panose="020B0604020202020204" pitchFamily="34" charset="0"/>
              </a:defRPr>
            </a:lvl5pPr>
            <a:lvl6pPr marL="2513013" indent="-227013" defTabSz="922338"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22338"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22338"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3924C5-381B-4942-9E94-F5924A0B8D5E}" type="slidenum">
              <a:rPr lang="en-US" altLang="en-US" sz="1100" smtClean="0"/>
              <a:pPr>
                <a:spcBef>
                  <a:spcPct val="0"/>
                </a:spcBef>
              </a:pPr>
              <a:t>13</a:t>
            </a:fld>
            <a:endParaRPr lang="en-US" altLang="en-US" sz="1100"/>
          </a:p>
        </p:txBody>
      </p:sp>
    </p:spTree>
    <p:extLst>
      <p:ext uri="{BB962C8B-B14F-4D97-AF65-F5344CB8AC3E}">
        <p14:creationId xmlns:p14="http://schemas.microsoft.com/office/powerpoint/2010/main" val="280424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31"/>
            <a:ext cx="5140960" cy="1146173"/>
          </a:xfrm>
        </p:spPr>
        <p:txBody>
          <a:bodyPr>
            <a:normAutofit/>
          </a:bodyPr>
          <a:lstStyle/>
          <a:p>
            <a:pPr marL="171450" indent="-171450">
              <a:buFont typeface="Wingdings" panose="05000000000000000000" pitchFamily="2" charset="2"/>
              <a:buChar char="Ø"/>
            </a:pPr>
            <a:r>
              <a:rPr lang="en-US" b="1" dirty="0">
                <a:latin typeface="Arial" pitchFamily="34" charset="0"/>
                <a:cs typeface="Arial" pitchFamily="34" charset="0"/>
              </a:rPr>
              <a:t>Use current version</a:t>
            </a:r>
            <a:r>
              <a:rPr lang="en-US" b="1" baseline="0" dirty="0">
                <a:latin typeface="Arial" pitchFamily="34" charset="0"/>
                <a:cs typeface="Arial" pitchFamily="34" charset="0"/>
              </a:rPr>
              <a:t> 3.0C when developing your Purchasing Plan.</a:t>
            </a:r>
            <a:endParaRPr lang="en-US" b="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1752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CDC+ TEAM Participant, Representative, Consultant, Liaison and Fiscal Employer Agent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4611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They must decide if they can manage all CDC+ Requirements on their own, or if someone else should do so on their behalf (Representative). </a:t>
            </a:r>
          </a:p>
          <a:p>
            <a:pPr marL="171450" indent="-171450">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they must participate in all required CDC+ Trainings.</a:t>
            </a:r>
          </a:p>
          <a:p>
            <a:pPr marL="171450" indent="-171450">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They hire, terminate and manage all their providers, making changes as needed.  They are enrolled as household employers with the IRS and get an employer ID number to them. </a:t>
            </a:r>
            <a:endParaRPr lang="en-US" b="1"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16</a:t>
            </a:fld>
            <a:endParaRPr lang="en-US" dirty="0"/>
          </a:p>
        </p:txBody>
      </p:sp>
    </p:spTree>
    <p:extLst>
      <p:ext uri="{BB962C8B-B14F-4D97-AF65-F5344CB8AC3E}">
        <p14:creationId xmlns:p14="http://schemas.microsoft.com/office/powerpoint/2010/main" val="287996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17774"/>
          </a:xfrm>
        </p:spPr>
        <p:txBody>
          <a:bodyPr>
            <a:normAutofit/>
          </a:bodyPr>
          <a:lstStyle/>
          <a:p>
            <a:pPr marL="171450" indent="-171450">
              <a:buFont typeface="Wingdings" panose="05000000000000000000" pitchFamily="2" charset="2"/>
              <a:buChar char="Ø"/>
            </a:pPr>
            <a:r>
              <a:rPr lang="en-US" altLang="en-US" sz="1200" b="1" dirty="0">
                <a:latin typeface="Arial" panose="020B0604020202020204" pitchFamily="34" charset="0"/>
                <a:cs typeface="Arial" panose="020B0604020202020204" pitchFamily="34" charset="0"/>
              </a:rPr>
              <a:t>The role of the CDC+ Representative is much the same as the Consumer.  They must make decisions on behalf of the Consumer, managing all CDC+ care and financial responsibilities.  </a:t>
            </a:r>
          </a:p>
          <a:p>
            <a:pPr marL="171450"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CDC+ representatives must be at least </a:t>
            </a:r>
            <a:r>
              <a:rPr lang="en-US" sz="1200" b="1" dirty="0">
                <a:solidFill>
                  <a:srgbClr val="0070C0"/>
                </a:solidFill>
                <a:latin typeface="Arial" panose="020B0604020202020204" pitchFamily="34" charset="0"/>
                <a:cs typeface="Arial" panose="020B0604020202020204" pitchFamily="34" charset="0"/>
              </a:rPr>
              <a:t>18 years of age</a:t>
            </a:r>
            <a:r>
              <a:rPr lang="en-US" sz="1200" b="1"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CDC+ representatives, should be </a:t>
            </a:r>
            <a:r>
              <a:rPr lang="en-US" sz="1200" b="1" dirty="0">
                <a:solidFill>
                  <a:srgbClr val="0070C0"/>
                </a:solidFill>
                <a:latin typeface="Arial" panose="020B0604020202020204" pitchFamily="34" charset="0"/>
                <a:cs typeface="Arial" panose="020B0604020202020204" pitchFamily="34" charset="0"/>
              </a:rPr>
              <a:t>intimately involved in the participant’s life and support their wishes and needs </a:t>
            </a:r>
            <a:r>
              <a:rPr lang="en-US" sz="1200" b="1" dirty="0">
                <a:latin typeface="Arial" panose="020B0604020202020204" pitchFamily="34" charset="0"/>
                <a:cs typeface="Arial" panose="020B0604020202020204" pitchFamily="34" charset="0"/>
              </a:rPr>
              <a:t>by making the best choices for them.</a:t>
            </a:r>
          </a:p>
          <a:p>
            <a:pPr marL="171450"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CDC+ representatives </a:t>
            </a:r>
            <a:r>
              <a:rPr lang="en-US" sz="1200" b="1" u="sng" dirty="0">
                <a:latin typeface="Arial" panose="020B0604020202020204" pitchFamily="34" charset="0"/>
                <a:cs typeface="Arial" panose="020B0604020202020204" pitchFamily="34" charset="0"/>
              </a:rPr>
              <a:t>cannot</a:t>
            </a:r>
            <a:r>
              <a:rPr lang="en-US" sz="1200" b="1" dirty="0">
                <a:latin typeface="Arial" panose="020B0604020202020204" pitchFamily="34" charset="0"/>
                <a:cs typeface="Arial" panose="020B0604020202020204" pitchFamily="34" charset="0"/>
              </a:rPr>
              <a:t> be paid or be a paid employee that provides any other service. </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29308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3051174"/>
          </a:xfrm>
        </p:spPr>
        <p:txBody>
          <a:bodyPr>
            <a:normAutofit/>
          </a:bodyPr>
          <a:lstStyle/>
          <a:p>
            <a:pPr marL="171450" indent="-171450">
              <a:buFont typeface="Wingdings" panose="05000000000000000000" pitchFamily="2" charset="2"/>
              <a:buChar char="Ø"/>
            </a:pPr>
            <a:r>
              <a:rPr lang="en-US" sz="1200" b="1" dirty="0">
                <a:latin typeface="Arial" charset="0"/>
                <a:cs typeface="Arial" charset="0"/>
              </a:rPr>
              <a:t>The CDC+ consultant </a:t>
            </a:r>
            <a:r>
              <a:rPr lang="en-US" b="1" dirty="0">
                <a:latin typeface="Arial" charset="0"/>
                <a:cs typeface="Arial" charset="0"/>
              </a:rPr>
              <a:t>should </a:t>
            </a:r>
            <a:r>
              <a:rPr lang="en-US" sz="1200" b="1" dirty="0">
                <a:solidFill>
                  <a:srgbClr val="0070C0"/>
                </a:solidFill>
                <a:latin typeface="Arial" charset="0"/>
                <a:cs typeface="Arial" charset="0"/>
              </a:rPr>
              <a:t>provide information, support and technical assistance</a:t>
            </a:r>
            <a:r>
              <a:rPr lang="en-US" sz="1200" b="1" dirty="0">
                <a:solidFill>
                  <a:schemeClr val="accent1">
                    <a:lumMod val="75000"/>
                  </a:schemeClr>
                </a:solidFill>
                <a:latin typeface="Arial" charset="0"/>
                <a:cs typeface="Arial" charset="0"/>
              </a:rPr>
              <a:t> </a:t>
            </a:r>
            <a:r>
              <a:rPr lang="en-US" sz="1200" b="1" dirty="0">
                <a:latin typeface="Arial" charset="0"/>
                <a:cs typeface="Arial" charset="0"/>
              </a:rPr>
              <a:t>as needed for matters such as choosing supports and services to meet the participant’s needs and goal and in planning for their future needs.</a:t>
            </a: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600878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146174"/>
          </a:xfrm>
        </p:spPr>
        <p:txBody>
          <a:bodyPr>
            <a:normAutofit/>
          </a:bodyPr>
          <a:lstStyle/>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The Area CDC+ Liaison is employed by the Agency for Persons with Disabilities and is the contact person at the local level for CDC+ Program.</a:t>
            </a:r>
          </a:p>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The Area Liaison will oversee local program operations, Corrective Action Plans (CAP) and Background Screening.</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5976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974974"/>
          </a:xfrm>
        </p:spPr>
        <p:txBody>
          <a:bodyPr>
            <a:normAutofit/>
          </a:bodyPr>
          <a:lstStyle/>
          <a:p>
            <a:pPr marL="171450" indent="-171450">
              <a:buFont typeface="Wingdings" panose="05000000000000000000" pitchFamily="2" charset="2"/>
              <a:buChar char="Ø"/>
              <a:defRPr/>
            </a:pPr>
            <a:r>
              <a:rPr lang="en-US" sz="1200" b="1" dirty="0">
                <a:solidFill>
                  <a:srgbClr val="0070C0"/>
                </a:solidFill>
                <a:latin typeface="Arial" pitchFamily="34" charset="0"/>
                <a:cs typeface="Arial" pitchFamily="34" charset="0"/>
              </a:rPr>
              <a:t>Staff coordinates with AHCA </a:t>
            </a:r>
            <a:r>
              <a:rPr lang="en-US" sz="1200" b="1" dirty="0">
                <a:latin typeface="Arial" pitchFamily="34" charset="0"/>
                <a:cs typeface="Arial" pitchFamily="34" charset="0"/>
              </a:rPr>
              <a:t>(the Agency for Health Care Administration) in the development of all policies and procedures for the administration of the CDC+ program </a:t>
            </a:r>
            <a:r>
              <a:rPr lang="en-US" b="1" dirty="0">
                <a:latin typeface="Arial" pitchFamily="34" charset="0"/>
                <a:cs typeface="Arial" pitchFamily="34" charset="0"/>
              </a:rPr>
              <a:t>and ensures that all state and federal required guidelines, policies and procedures are followed, which includes quality assurance and monitoring. </a:t>
            </a:r>
            <a:endParaRPr lang="en-US" sz="1200" b="1" dirty="0">
              <a:latin typeface="Arial" pitchFamily="34" charset="0"/>
              <a:cs typeface="Arial" pitchFamily="34" charset="0"/>
            </a:endParaRPr>
          </a:p>
          <a:p>
            <a:pPr marL="171450" indent="-171450">
              <a:buFont typeface="Wingdings" panose="05000000000000000000" pitchFamily="2" charset="2"/>
              <a:buChar char="Ø"/>
              <a:defRPr/>
            </a:pPr>
            <a:r>
              <a:rPr lang="en-US" b="1" dirty="0">
                <a:latin typeface="Arial" pitchFamily="34" charset="0"/>
                <a:cs typeface="Arial" pitchFamily="34" charset="0"/>
              </a:rPr>
              <a:t>The State Office performs all the fiscal and payroll duties</a:t>
            </a:r>
            <a:endParaRPr lang="en-US" sz="1200" b="1" dirty="0">
              <a:latin typeface="Arial" pitchFamily="34" charset="0"/>
              <a:cs typeface="Arial" pitchFamily="34" charset="0"/>
            </a:endParaRPr>
          </a:p>
          <a:p>
            <a:pPr marL="171450" indent="-171450">
              <a:buFont typeface="Wingdings" panose="05000000000000000000" pitchFamily="2" charset="2"/>
              <a:buChar char="Ø"/>
              <a:defRPr/>
            </a:pPr>
            <a:r>
              <a:rPr lang="en-US" b="1" dirty="0">
                <a:solidFill>
                  <a:srgbClr val="0070C0"/>
                </a:solidFill>
                <a:latin typeface="Arial" pitchFamily="34" charset="0"/>
                <a:cs typeface="Arial" pitchFamily="34" charset="0"/>
              </a:rPr>
              <a:t>Provides customer service </a:t>
            </a:r>
            <a:r>
              <a:rPr lang="en-US" b="1" dirty="0">
                <a:latin typeface="Arial" pitchFamily="34" charset="0"/>
                <a:cs typeface="Arial" pitchFamily="34" charset="0"/>
              </a:rPr>
              <a:t>including on-going technical assistance to the participant, representative and consultant, by answering questions and providing explanations.</a:t>
            </a:r>
          </a:p>
          <a:p>
            <a:pPr marL="171450" indent="-171450">
              <a:buFont typeface="Wingdings" panose="05000000000000000000" pitchFamily="2" charset="2"/>
              <a:buChar char="Ø"/>
              <a:defRPr/>
            </a:pPr>
            <a:r>
              <a:rPr lang="en-US" b="1" dirty="0">
                <a:latin typeface="Arial" pitchFamily="34" charset="0"/>
                <a:cs typeface="Arial" pitchFamily="34" charset="0"/>
              </a:rPr>
              <a:t>Develop, updates and conducts CDC+ training materials for consumers, representatives, consultants and CDC+ Regional Liaisons</a:t>
            </a: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29027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sz="1200" b="1" dirty="0">
                <a:latin typeface="Arial" charset="0"/>
                <a:cs typeface="Arial" charset="0"/>
              </a:rPr>
              <a:t>Background screening expenses are the </a:t>
            </a:r>
            <a:r>
              <a:rPr lang="en-US" sz="1200" b="1" dirty="0">
                <a:solidFill>
                  <a:srgbClr val="0070C0"/>
                </a:solidFill>
                <a:latin typeface="Arial" charset="0"/>
                <a:cs typeface="Arial" charset="0"/>
              </a:rPr>
              <a:t>responsibility of the provider</a:t>
            </a:r>
            <a:r>
              <a:rPr lang="en-US" sz="1200" b="1" dirty="0">
                <a:latin typeface="Arial" charset="0"/>
                <a:cs typeface="Arial" charset="0"/>
              </a:rPr>
              <a:t>, not the participant or representative.</a:t>
            </a:r>
          </a:p>
          <a:p>
            <a:pPr marL="171450" indent="-171450">
              <a:buFont typeface="Wingdings" panose="05000000000000000000" pitchFamily="2" charset="2"/>
              <a:buChar char="Ø"/>
            </a:pPr>
            <a:r>
              <a:rPr lang="en-US" sz="1200" b="1" dirty="0">
                <a:latin typeface="Arial" charset="0"/>
                <a:cs typeface="Arial" charset="0"/>
              </a:rPr>
              <a:t>Medicaid or CDC+ funds cannot be used for screening or rescreening providers.</a:t>
            </a:r>
          </a:p>
          <a:p>
            <a:pPr marL="171450" indent="-171450">
              <a:buFont typeface="Wingdings" panose="05000000000000000000" pitchFamily="2" charset="2"/>
              <a:buChar char="Ø"/>
            </a:pPr>
            <a:r>
              <a:rPr lang="en-US" sz="1200" b="1" dirty="0">
                <a:latin typeface="Arial" charset="0"/>
                <a:cs typeface="Arial" charset="0"/>
              </a:rPr>
              <a:t>Background screenings are </a:t>
            </a:r>
            <a:r>
              <a:rPr lang="en-US" sz="1200" b="1" dirty="0">
                <a:solidFill>
                  <a:srgbClr val="0070C0"/>
                </a:solidFill>
                <a:latin typeface="Arial" charset="0"/>
                <a:cs typeface="Arial" charset="0"/>
              </a:rPr>
              <a:t>valid for five (5) years</a:t>
            </a:r>
            <a:r>
              <a:rPr lang="en-US" sz="1200" b="1" dirty="0">
                <a:latin typeface="Arial" charset="0"/>
                <a:cs typeface="Arial" charset="0"/>
              </a:rPr>
              <a:t>.  </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21</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237993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Wingdings" panose="05000000000000000000" pitchFamily="2" charset="2"/>
              <a:buChar char="Ø"/>
            </a:pPr>
            <a:r>
              <a:rPr lang="en-US" b="1" dirty="0">
                <a:latin typeface="Arial" panose="020B0604020202020204" pitchFamily="34" charset="0"/>
                <a:cs typeface="Arial" panose="020B0604020202020204" pitchFamily="34" charset="0"/>
              </a:rPr>
              <a:t>This presentation will provide information about the CDC+</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Program, Responsibilities and Updates.</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37922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The CDC+ Program Participant Toolbox</a:t>
            </a:r>
          </a:p>
          <a:p>
            <a:pPr marL="171450" indent="-17145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The apdcares.org/cdcplus website provides a link for the CDC+ Rule Handbook, the CDC+ Participant Notebook (which is currently under revision) as well as a link for the Appendix to the CDC+ Participant Notebook</a:t>
            </a:r>
          </a:p>
          <a:p>
            <a:pPr marL="171450" indent="-17145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These resources are the guidebooks for the CDC+ program.  Every consultant needs to be aware of the information contained in each.  It is advisable for consultants to bookmark this site for quicker access when needed (e.g. when providing technical assistance to consumers/representatives).</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22</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59293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339332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You</a:t>
            </a:r>
            <a:r>
              <a:rPr lang="en-US" b="1" baseline="0" dirty="0">
                <a:latin typeface="Arial" panose="020B0604020202020204" pitchFamily="34" charset="0"/>
                <a:cs typeface="Arial" panose="020B0604020202020204" pitchFamily="34" charset="0"/>
              </a:rPr>
              <a:t> can also list your questions on the index cards and I will get back to you.</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24</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211104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831974"/>
          </a:xfrm>
        </p:spPr>
        <p:txBody>
          <a:bodyPr>
            <a:normAutofit/>
          </a:bodyPr>
          <a:lstStyle/>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The CDC+ Program began in 2000 as an 8-year research and demonstration project called Consumer Directed Care (CDC)</a:t>
            </a:r>
          </a:p>
          <a:p>
            <a:pPr marL="171450" indent="-171450">
              <a:buFont typeface="Wingdings" panose="05000000000000000000" pitchFamily="2" charset="2"/>
              <a:buChar char="Ø"/>
            </a:pPr>
            <a:r>
              <a:rPr lang="en-US" b="1" baseline="0" dirty="0">
                <a:latin typeface="Arial" panose="020B0604020202020204" pitchFamily="34" charset="0"/>
                <a:cs typeface="Arial" panose="020B0604020202020204" pitchFamily="34" charset="0"/>
              </a:rPr>
              <a:t>We go thru the process of training and enrolling new participants into the CDC+ Program on a monthly basis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143258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212974"/>
          </a:xfrm>
        </p:spPr>
        <p:txBody>
          <a:bodyPr>
            <a:normAutofit/>
          </a:bodyPr>
          <a:lstStyle/>
          <a:p>
            <a:pPr marL="171450" indent="-171450">
              <a:buFont typeface="Wingdings" panose="05000000000000000000" pitchFamily="2" charset="2"/>
              <a:buChar char="Ø"/>
            </a:pPr>
            <a:endParaRPr lang="en-US" sz="1200" b="1" dirty="0">
              <a:latin typeface="Arial" charset="0"/>
              <a:cs typeface="Arial" charset="0"/>
            </a:endParaRPr>
          </a:p>
          <a:p>
            <a:pPr marL="171450" indent="-171450">
              <a:buFont typeface="Wingdings" panose="05000000000000000000" pitchFamily="2" charset="2"/>
              <a:buChar char="Ø"/>
            </a:pPr>
            <a:r>
              <a:rPr lang="en-US" sz="1200" b="1" dirty="0">
                <a:latin typeface="Arial" charset="0"/>
                <a:cs typeface="Arial" charset="0"/>
              </a:rPr>
              <a:t>CDC+ is a long-term care program alternative to the Developmental Disabilities / Home and Community Based Services (DD/HCBS) Medicaid Waiver.</a:t>
            </a:r>
          </a:p>
          <a:p>
            <a:pPr marL="171450" indent="-171450">
              <a:buFont typeface="Wingdings" panose="05000000000000000000" pitchFamily="2" charset="2"/>
              <a:buChar char="Ø"/>
            </a:pPr>
            <a:r>
              <a:rPr lang="en-US" sz="1200" b="1" dirty="0">
                <a:latin typeface="Arial" charset="0"/>
                <a:cs typeface="Arial" charset="0"/>
              </a:rPr>
              <a:t>CDC+ is based on the principles of self-determination along with person-centered planning that provides the opportunity  to improve the participant’s quality of life.</a:t>
            </a:r>
          </a:p>
          <a:p>
            <a:pPr marL="171450" indent="-171450">
              <a:buFont typeface="Wingdings" panose="05000000000000000000" pitchFamily="2" charset="2"/>
              <a:buChar char="Ø"/>
            </a:pPr>
            <a:r>
              <a:rPr lang="en-US" sz="1200" b="1" dirty="0">
                <a:solidFill>
                  <a:srgbClr val="000000"/>
                </a:solidFill>
                <a:latin typeface="Arial" charset="0"/>
                <a:cs typeface="Arial" charset="0"/>
              </a:rPr>
              <a:t>CDC+ is participant-driven.  This means the participant is expected to be involved in all aspects of planning for their supports and services</a:t>
            </a: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5</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845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365374"/>
          </a:xfrm>
        </p:spPr>
        <p:txBody>
          <a:bodyPr>
            <a:normAutofit/>
          </a:bodyPr>
          <a:lstStyle/>
          <a:p>
            <a:pPr marL="171450"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There are five principles of Self-Determination.</a:t>
            </a:r>
          </a:p>
          <a:p>
            <a:pPr marL="285750" lvl="1"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FREEDOM to decide where and with whom </a:t>
            </a:r>
            <a:r>
              <a:rPr lang="en-US" sz="1200" b="1" u="sng" dirty="0">
                <a:latin typeface="Arial" panose="020B0604020202020204" pitchFamily="34" charset="0"/>
                <a:cs typeface="Arial" panose="020B0604020202020204" pitchFamily="34" charset="0"/>
              </a:rPr>
              <a:t>an individual</a:t>
            </a:r>
            <a:r>
              <a:rPr lang="en-US" sz="1200" b="1" dirty="0">
                <a:latin typeface="Arial" panose="020B0604020202020204" pitchFamily="34" charset="0"/>
                <a:cs typeface="Arial" panose="020B0604020202020204" pitchFamily="34" charset="0"/>
              </a:rPr>
              <a:t> live</a:t>
            </a:r>
            <a:r>
              <a:rPr lang="en-US" sz="1200" b="1" u="sng" dirty="0">
                <a:latin typeface="Arial" panose="020B0604020202020204" pitchFamily="34" charset="0"/>
                <a:cs typeface="Arial" panose="020B0604020202020204" pitchFamily="34" charset="0"/>
              </a:rPr>
              <a:t>s</a:t>
            </a:r>
            <a:r>
              <a:rPr lang="en-US" sz="1200" b="1" dirty="0">
                <a:latin typeface="Arial" panose="020B0604020202020204" pitchFamily="34" charset="0"/>
                <a:cs typeface="Arial" panose="020B0604020202020204" pitchFamily="34" charset="0"/>
              </a:rPr>
              <a:t>.</a:t>
            </a:r>
          </a:p>
          <a:p>
            <a:pPr marL="285750" lvl="1"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AUTHORITY to decide how </a:t>
            </a:r>
            <a:r>
              <a:rPr lang="en-US" sz="1200" b="1" u="sng" dirty="0">
                <a:latin typeface="Arial" panose="020B0604020202020204" pitchFamily="34" charset="0"/>
                <a:cs typeface="Arial" panose="020B0604020202020204" pitchFamily="34" charset="0"/>
              </a:rPr>
              <a:t>the individual</a:t>
            </a:r>
            <a:r>
              <a:rPr lang="en-US" sz="1200" b="1" dirty="0">
                <a:latin typeface="Arial" panose="020B0604020202020204" pitchFamily="34" charset="0"/>
                <a:cs typeface="Arial" panose="020B0604020202020204" pitchFamily="34" charset="0"/>
              </a:rPr>
              <a:t> will live </a:t>
            </a:r>
            <a:r>
              <a:rPr lang="en-US" sz="1200" b="1" u="sng" dirty="0">
                <a:latin typeface="Arial" panose="020B0604020202020204" pitchFamily="34" charset="0"/>
                <a:cs typeface="Arial" panose="020B0604020202020204" pitchFamily="34" charset="0"/>
              </a:rPr>
              <a:t>his or her</a:t>
            </a:r>
            <a:r>
              <a:rPr lang="en-US" sz="1200" b="1" dirty="0">
                <a:latin typeface="Arial" panose="020B0604020202020204" pitchFamily="34" charset="0"/>
                <a:cs typeface="Arial" panose="020B0604020202020204" pitchFamily="34" charset="0"/>
              </a:rPr>
              <a:t> life.</a:t>
            </a:r>
          </a:p>
          <a:p>
            <a:pPr marL="285750" lvl="1"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SUPPORT </a:t>
            </a:r>
            <a:r>
              <a:rPr lang="en-US" sz="1200" b="1" u="sng" dirty="0">
                <a:latin typeface="Arial" panose="020B0604020202020204" pitchFamily="34" charset="0"/>
                <a:cs typeface="Arial" panose="020B0604020202020204" pitchFamily="34" charset="0"/>
              </a:rPr>
              <a:t>the individual’s</a:t>
            </a:r>
            <a:r>
              <a:rPr lang="en-US" sz="1200" b="1" dirty="0">
                <a:latin typeface="Arial" panose="020B0604020202020204" pitchFamily="34" charset="0"/>
                <a:cs typeface="Arial" panose="020B0604020202020204" pitchFamily="34" charset="0"/>
              </a:rPr>
              <a:t> need to make decisions.</a:t>
            </a:r>
          </a:p>
          <a:p>
            <a:pPr marL="285750" lvl="1"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CONTROL over the resources needed for </a:t>
            </a:r>
            <a:r>
              <a:rPr lang="en-US" sz="1200" b="1" u="sng" dirty="0">
                <a:latin typeface="Arial" panose="020B0604020202020204" pitchFamily="34" charset="0"/>
                <a:cs typeface="Arial" panose="020B0604020202020204" pitchFamily="34" charset="0"/>
              </a:rPr>
              <a:t>an individual’s</a:t>
            </a:r>
            <a:r>
              <a:rPr lang="en-US" sz="1200" b="1" dirty="0">
                <a:latin typeface="Arial" panose="020B0604020202020204" pitchFamily="34" charset="0"/>
                <a:cs typeface="Arial" panose="020B0604020202020204" pitchFamily="34" charset="0"/>
              </a:rPr>
              <a:t> support.</a:t>
            </a:r>
          </a:p>
          <a:p>
            <a:pPr marL="285750" lvl="1" indent="-171450">
              <a:buFont typeface="Wingdings" panose="05000000000000000000" pitchFamily="2" charset="2"/>
              <a:buChar char="Ø"/>
            </a:pPr>
            <a:r>
              <a:rPr lang="en-US" sz="1200" b="1" dirty="0">
                <a:latin typeface="Arial" panose="020B0604020202020204" pitchFamily="34" charset="0"/>
                <a:cs typeface="Arial" panose="020B0604020202020204" pitchFamily="34" charset="0"/>
              </a:rPr>
              <a:t>RESPONSIBILITY for </a:t>
            </a:r>
            <a:r>
              <a:rPr lang="en-US" sz="1200" b="1" u="sng" dirty="0">
                <a:latin typeface="Arial" panose="020B0604020202020204" pitchFamily="34" charset="0"/>
                <a:cs typeface="Arial" panose="020B0604020202020204" pitchFamily="34" charset="0"/>
              </a:rPr>
              <a:t>an individual’s</a:t>
            </a:r>
            <a:r>
              <a:rPr lang="en-US" sz="1200" b="1" dirty="0">
                <a:latin typeface="Arial" panose="020B0604020202020204" pitchFamily="34" charset="0"/>
                <a:cs typeface="Arial" panose="020B0604020202020204" pitchFamily="34" charset="0"/>
              </a:rPr>
              <a:t> decisions and actions.</a:t>
            </a:r>
          </a:p>
          <a:p>
            <a:pPr marL="285750" lvl="1" indent="-171450">
              <a:buFont typeface="Wingdings" panose="05000000000000000000" pitchFamily="2" charset="2"/>
              <a:buChar char="Ø"/>
            </a:pPr>
            <a:endParaRPr lang="en-US" sz="1200" b="1" dirty="0">
              <a:latin typeface="Arial" panose="020B0604020202020204" pitchFamily="34" charset="0"/>
              <a:cs typeface="Arial" panose="020B0604020202020204" pitchFamily="34" charset="0"/>
            </a:endParaRPr>
          </a:p>
          <a:p>
            <a:pPr marL="285750" lvl="1" indent="-171450">
              <a:buFont typeface="Wingdings" panose="05000000000000000000" pitchFamily="2" charset="2"/>
              <a:buChar char="Ø"/>
            </a:pPr>
            <a:r>
              <a:rPr lang="en-US" sz="1200" b="1" kern="1200" dirty="0">
                <a:solidFill>
                  <a:schemeClr val="tx1"/>
                </a:solidFill>
                <a:effectLst/>
                <a:latin typeface="Arial" panose="020B0604020202020204" pitchFamily="34" charset="0"/>
                <a:ea typeface="+mn-ea"/>
                <a:cs typeface="Arial" panose="020B0604020202020204" pitchFamily="34" charset="0"/>
              </a:rPr>
              <a:t>In CDC+, YOU are, indeed, in the driver’s seat. </a:t>
            </a:r>
            <a:endParaRPr lang="en-US" sz="1200" b="1" dirty="0">
              <a:latin typeface="Arial" panose="020B0604020202020204" pitchFamily="34" charset="0"/>
              <a:cs typeface="Arial" panose="020B0604020202020204" pitchFamily="34" charset="0"/>
            </a:endParaRPr>
          </a:p>
          <a:p>
            <a:pPr lvl="1">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solidFill>
                  <a:srgbClr val="262671"/>
                </a:solidFill>
              </a:rPr>
              <a:pPr>
                <a:defRPr/>
              </a:pPr>
              <a:t>7</a:t>
            </a:fld>
            <a:endParaRPr lang="en-US" dirty="0">
              <a:solidFill>
                <a:srgbClr val="262671"/>
              </a:solidFill>
            </a:endParaRPr>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375473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365374"/>
          </a:xfrm>
        </p:spPr>
        <p:txBody>
          <a:bodyPr>
            <a:normAutofit/>
          </a:bodyPr>
          <a:lstStyle/>
          <a:p>
            <a:pPr marL="344488" indent="-344488" algn="l">
              <a:spcBef>
                <a:spcPct val="25000"/>
              </a:spcBef>
              <a:spcAft>
                <a:spcPct val="25000"/>
              </a:spcAft>
              <a:buClr>
                <a:srgbClr val="6B8ED1"/>
              </a:buClr>
              <a:buSzPct val="110000"/>
              <a:buFont typeface="Wingdings" panose="05000000000000000000" pitchFamily="2" charset="2"/>
              <a:buChar char="Ø"/>
            </a:pPr>
            <a:r>
              <a:rPr lang="en-US" sz="1200" b="1" dirty="0">
                <a:solidFill>
                  <a:srgbClr val="000000"/>
                </a:solidFill>
                <a:latin typeface="Arial" charset="0"/>
                <a:cs typeface="Arial" charset="0"/>
              </a:rPr>
              <a:t>In the CDC+ program the participant is in charge of…</a:t>
            </a:r>
          </a:p>
          <a:p>
            <a:pPr marL="344488" indent="-344488" algn="l">
              <a:spcBef>
                <a:spcPct val="25000"/>
              </a:spcBef>
              <a:spcAft>
                <a:spcPct val="25000"/>
              </a:spcAft>
              <a:buClr>
                <a:srgbClr val="6B8ED1"/>
              </a:buClr>
              <a:buSzPct val="110000"/>
              <a:buFont typeface="Wingdings" panose="05000000000000000000" pitchFamily="2" charset="2"/>
              <a:buChar char="Ø"/>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WHAT</a:t>
            </a:r>
            <a:r>
              <a:rPr lang="en-US" sz="1200" b="1" dirty="0">
                <a:solidFill>
                  <a:schemeClr val="accent1">
                    <a:lumMod val="75000"/>
                  </a:schemeClr>
                </a:solidFill>
                <a:latin typeface="Arial" charset="0"/>
                <a:cs typeface="Arial" charset="0"/>
              </a:rPr>
              <a:t> </a:t>
            </a:r>
            <a:r>
              <a:rPr lang="en-US" sz="1200" b="1" dirty="0">
                <a:solidFill>
                  <a:srgbClr val="000000"/>
                </a:solidFill>
                <a:latin typeface="Arial" charset="0"/>
                <a:cs typeface="Arial" charset="0"/>
              </a:rPr>
              <a:t>supports and services are purchased</a:t>
            </a:r>
          </a:p>
          <a:p>
            <a:pPr marL="344488" indent="-344488" algn="l">
              <a:spcBef>
                <a:spcPct val="25000"/>
              </a:spcBef>
              <a:spcAft>
                <a:spcPct val="25000"/>
              </a:spcAft>
              <a:buClr>
                <a:srgbClr val="6B8ED1"/>
              </a:buClr>
              <a:buSzPct val="110000"/>
              <a:buFont typeface="Wingdings" panose="05000000000000000000" pitchFamily="2" charset="2"/>
              <a:buChar char="Ø"/>
            </a:pPr>
            <a:r>
              <a:rPr lang="en-US" sz="1200" b="1" dirty="0">
                <a:solidFill>
                  <a:srgbClr val="428FE2"/>
                </a:solidFill>
                <a:latin typeface="Arial" charset="0"/>
                <a:cs typeface="Arial" charset="0"/>
              </a:rPr>
              <a:t>	</a:t>
            </a:r>
            <a:r>
              <a:rPr lang="en-US" sz="1200" b="1" dirty="0">
                <a:solidFill>
                  <a:srgbClr val="0070C0"/>
                </a:solidFill>
                <a:latin typeface="Arial" charset="0"/>
                <a:cs typeface="Arial" charset="0"/>
              </a:rPr>
              <a:t>WHO</a:t>
            </a:r>
            <a:r>
              <a:rPr lang="en-US" sz="1200" b="1" dirty="0">
                <a:solidFill>
                  <a:srgbClr val="000000"/>
                </a:solidFill>
                <a:latin typeface="Arial" charset="0"/>
                <a:cs typeface="Arial" charset="0"/>
              </a:rPr>
              <a:t> provides the supports and services</a:t>
            </a:r>
          </a:p>
          <a:p>
            <a:pPr marL="344488" indent="-344488" algn="l">
              <a:spcBef>
                <a:spcPct val="25000"/>
              </a:spcBef>
              <a:spcAft>
                <a:spcPct val="25000"/>
              </a:spcAft>
              <a:buClr>
                <a:srgbClr val="6B8ED1"/>
              </a:buClr>
              <a:buSzPct val="110000"/>
              <a:buFont typeface="Wingdings" panose="05000000000000000000" pitchFamily="2" charset="2"/>
              <a:buChar char="Ø"/>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WHEN</a:t>
            </a:r>
            <a:r>
              <a:rPr lang="en-US" sz="1200" b="1" dirty="0">
                <a:solidFill>
                  <a:srgbClr val="000000"/>
                </a:solidFill>
                <a:latin typeface="Arial" charset="0"/>
                <a:cs typeface="Arial" charset="0"/>
              </a:rPr>
              <a:t> supports and services will be provided and the quantity</a:t>
            </a:r>
          </a:p>
          <a:p>
            <a:pPr marL="344488" indent="-344488" algn="l">
              <a:spcBef>
                <a:spcPct val="25000"/>
              </a:spcBef>
              <a:spcAft>
                <a:spcPct val="25000"/>
              </a:spcAft>
              <a:buClr>
                <a:srgbClr val="6B8ED1"/>
              </a:buClr>
              <a:buSzPct val="110000"/>
              <a:buFont typeface="Wingdings" panose="05000000000000000000" pitchFamily="2" charset="2"/>
              <a:buChar char="Ø"/>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WHERE</a:t>
            </a:r>
            <a:r>
              <a:rPr lang="en-US" sz="1200" b="1" dirty="0">
                <a:solidFill>
                  <a:srgbClr val="000000"/>
                </a:solidFill>
                <a:latin typeface="Arial" charset="0"/>
                <a:cs typeface="Arial" charset="0"/>
              </a:rPr>
              <a:t> supports and services will be provided AND</a:t>
            </a:r>
          </a:p>
          <a:p>
            <a:pPr marL="344488" indent="-344488" algn="l">
              <a:spcBef>
                <a:spcPct val="25000"/>
              </a:spcBef>
              <a:spcAft>
                <a:spcPct val="25000"/>
              </a:spcAft>
              <a:buClr>
                <a:srgbClr val="6B8ED1"/>
              </a:buClr>
              <a:buSzPct val="110000"/>
              <a:buFont typeface="Wingdings" panose="05000000000000000000" pitchFamily="2" charset="2"/>
              <a:buChar char="Ø"/>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HOW</a:t>
            </a:r>
            <a:r>
              <a:rPr lang="en-US" sz="1200" b="1" dirty="0">
                <a:solidFill>
                  <a:srgbClr val="000000"/>
                </a:solidFill>
                <a:latin typeface="Arial" charset="0"/>
                <a:cs typeface="Arial" charset="0"/>
              </a:rPr>
              <a:t> supports and services will be provided</a:t>
            </a:r>
            <a:r>
              <a:rPr lang="en-US" sz="1200" dirty="0">
                <a:solidFill>
                  <a:srgbClr val="000000"/>
                </a:solidFill>
                <a:latin typeface="Arial" charset="0"/>
                <a:cs typeface="Arial" charset="0"/>
              </a:rPr>
              <a:t>  </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8</a:t>
            </a:fld>
            <a:endParaRPr lang="en-US" dirty="0"/>
          </a:p>
        </p:txBody>
      </p:sp>
      <p:sp>
        <p:nvSpPr>
          <p:cNvPr id="5" name="Header Placeholder 4"/>
          <p:cNvSpPr>
            <a:spLocks noGrp="1"/>
          </p:cNvSpPr>
          <p:nvPr>
            <p:ph type="hdr" sz="quarter" idx="11"/>
          </p:nvPr>
        </p:nvSpPr>
        <p:spPr/>
        <p:txBody>
          <a:bodyPr/>
          <a:lstStyle/>
          <a:p>
            <a:pPr>
              <a:defRPr/>
            </a:pPr>
            <a:endParaRPr lang="en-US" sz="1200" dirty="0"/>
          </a:p>
        </p:txBody>
      </p:sp>
    </p:spTree>
    <p:extLst>
      <p:ext uri="{BB962C8B-B14F-4D97-AF65-F5344CB8AC3E}">
        <p14:creationId xmlns:p14="http://schemas.microsoft.com/office/powerpoint/2010/main" val="17462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19546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Are</a:t>
            </a:r>
            <a:r>
              <a:rPr lang="en-US" b="1" baseline="0" dirty="0">
                <a:latin typeface="Arial" panose="020B0604020202020204" pitchFamily="34" charset="0"/>
                <a:cs typeface="Arial" panose="020B0604020202020204" pitchFamily="34" charset="0"/>
              </a:rPr>
              <a:t> you eligible for </a:t>
            </a:r>
            <a:r>
              <a:rPr lang="en-US" b="1" dirty="0">
                <a:latin typeface="Arial" panose="020B0604020202020204" pitchFamily="34" charset="0"/>
                <a:cs typeface="Arial" panose="020B0604020202020204" pitchFamily="34" charset="0"/>
              </a:rPr>
              <a:t>the CDC+ Program?</a:t>
            </a:r>
          </a:p>
          <a:p>
            <a:pPr marL="171450" indent="-17145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
                <a:schemeClr val="accent1"/>
              </a:buClr>
              <a:buSzPct val="110000"/>
              <a:buFont typeface="Wingdings" panose="05000000000000000000" pitchFamily="2" charset="2"/>
              <a:buChar char="Ø"/>
              <a:tabLst/>
              <a:defRPr/>
            </a:pPr>
            <a:r>
              <a:rPr lang="en-US" sz="1200" b="1" kern="1200" dirty="0">
                <a:solidFill>
                  <a:schemeClr val="tx1"/>
                </a:solidFill>
                <a:latin typeface="Arial" panose="020B0604020202020204" pitchFamily="34" charset="0"/>
                <a:ea typeface="+mn-ea"/>
                <a:cs typeface="Arial" panose="020B0604020202020204" pitchFamily="34" charset="0"/>
              </a:rPr>
              <a:t>this Application/Enrollment Process will take at least 45 days or more</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7887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30"/>
            <a:ext cx="5140960" cy="4270373"/>
          </a:xfrm>
        </p:spPr>
        <p:txBody>
          <a:bodyPr>
            <a:normAutofit/>
          </a:bodyPr>
          <a:lstStyle/>
          <a:p>
            <a:pPr marL="171450" indent="-171450">
              <a:buFont typeface="Wingdings" panose="05000000000000000000" pitchFamily="2" charset="2"/>
              <a:buChar char="Ø"/>
            </a:pPr>
            <a:r>
              <a:rPr lang="en-US" b="1" dirty="0">
                <a:latin typeface="Arial" pitchFamily="34" charset="0"/>
                <a:cs typeface="Arial" pitchFamily="34" charset="0"/>
              </a:rPr>
              <a:t>A CDC+ participant’s monthly</a:t>
            </a:r>
            <a:r>
              <a:rPr lang="en-US" b="1" baseline="0" dirty="0">
                <a:latin typeface="Arial" pitchFamily="34" charset="0"/>
                <a:cs typeface="Arial" pitchFamily="34" charset="0"/>
              </a:rPr>
              <a:t> budget is based on the cost of services that a participant has been approved to receive in the DD/HCBS waiver Cost Plan.</a:t>
            </a:r>
          </a:p>
          <a:p>
            <a:pPr marL="171450" indent="-171450">
              <a:buFont typeface="Wingdings" panose="05000000000000000000" pitchFamily="2" charset="2"/>
              <a:buChar char="Ø"/>
            </a:pPr>
            <a:r>
              <a:rPr lang="en-US" sz="1200" b="1" baseline="0" dirty="0">
                <a:latin typeface="Arial" pitchFamily="34" charset="0"/>
                <a:cs typeface="Arial" pitchFamily="34" charset="0"/>
              </a:rPr>
              <a:t>A discount rate and administrative</a:t>
            </a:r>
            <a:r>
              <a:rPr lang="en-US" sz="1200" b="1" dirty="0">
                <a:latin typeface="Arial" pitchFamily="34" charset="0"/>
                <a:cs typeface="Arial" pitchFamily="34" charset="0"/>
              </a:rPr>
              <a:t> fee are</a:t>
            </a:r>
            <a:r>
              <a:rPr lang="en-US" sz="1200" b="1" baseline="0" dirty="0">
                <a:latin typeface="Arial" pitchFamily="34" charset="0"/>
                <a:cs typeface="Arial" pitchFamily="34" charset="0"/>
              </a:rPr>
              <a:t> subtracted from</a:t>
            </a:r>
            <a:r>
              <a:rPr lang="en-US" sz="1200" b="1" dirty="0">
                <a:latin typeface="Arial" pitchFamily="34" charset="0"/>
                <a:cs typeface="Arial" pitchFamily="34" charset="0"/>
              </a:rPr>
              <a:t> the Cost Plan total.</a:t>
            </a:r>
          </a:p>
          <a:p>
            <a:pPr marL="171450" indent="-171450">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CDC+ allows for a larger array of services than are available on </a:t>
            </a:r>
            <a:r>
              <a:rPr lang="en-US" altLang="en-US" b="1" dirty="0" err="1">
                <a:latin typeface="Arial" panose="020B0604020202020204" pitchFamily="34" charset="0"/>
                <a:cs typeface="Arial" panose="020B0604020202020204" pitchFamily="34" charset="0"/>
              </a:rPr>
              <a:t>iBudget</a:t>
            </a:r>
            <a:r>
              <a:rPr lang="en-US" altLang="en-US" b="1" dirty="0">
                <a:latin typeface="Arial" panose="020B0604020202020204" pitchFamily="34" charset="0"/>
                <a:cs typeface="Arial" panose="020B0604020202020204" pitchFamily="34" charset="0"/>
              </a:rPr>
              <a:t> to meet the your needs and goals and you are able to hire people who are not waiver providers.  This greater choice and control comes with higher responsibility. </a:t>
            </a:r>
            <a:endParaRPr lang="en-US" b="1" baseline="0" dirty="0">
              <a:latin typeface="Arial" pitchFamily="34" charset="0"/>
              <a:cs typeface="Arial" pitchFamily="34" charset="0"/>
            </a:endParaRPr>
          </a:p>
          <a:p>
            <a:pPr marL="171450" marR="0" lvl="0" indent="-171450" algn="l" defTabSz="914400" rtl="0" eaLnBrk="0" fontAlgn="base" latinLnBrk="0" hangingPunct="0">
              <a:lnSpc>
                <a:spcPct val="100000"/>
              </a:lnSpc>
              <a:spcBef>
                <a:spcPct val="30000"/>
              </a:spcBef>
              <a:spcAft>
                <a:spcPct val="0"/>
              </a:spcAft>
              <a:buClr>
                <a:schemeClr val="accent1"/>
              </a:buClr>
              <a:buSzPct val="110000"/>
              <a:buFont typeface="Wingdings" panose="05000000000000000000" pitchFamily="2" charset="2"/>
              <a:buChar char="Ø"/>
              <a:tabLst/>
              <a:defRPr/>
            </a:pPr>
            <a:r>
              <a:rPr lang="en-US" altLang="en-US" b="1" dirty="0">
                <a:latin typeface="Arial" panose="020B0604020202020204" pitchFamily="34" charset="0"/>
                <a:cs typeface="Arial" panose="020B0604020202020204" pitchFamily="34" charset="0"/>
              </a:rPr>
              <a:t>CDC+ has no funding, all funding is awarded by the </a:t>
            </a:r>
            <a:r>
              <a:rPr lang="en-US" altLang="en-US" b="1" dirty="0" err="1">
                <a:latin typeface="Arial" panose="020B0604020202020204" pitchFamily="34" charset="0"/>
                <a:cs typeface="Arial" panose="020B0604020202020204" pitchFamily="34" charset="0"/>
              </a:rPr>
              <a:t>iBudget</a:t>
            </a:r>
            <a:r>
              <a:rPr lang="en-US" altLang="en-US" b="1" dirty="0">
                <a:latin typeface="Arial" panose="020B0604020202020204" pitchFamily="34" charset="0"/>
                <a:cs typeface="Arial" panose="020B0604020202020204" pitchFamily="34" charset="0"/>
              </a:rPr>
              <a:t> waiver. </a:t>
            </a:r>
          </a:p>
          <a:p>
            <a:pPr marL="171450" indent="-171450">
              <a:buFont typeface="Wingdings" panose="05000000000000000000" pitchFamily="2" charset="2"/>
              <a:buChar char="Ø"/>
            </a:pPr>
            <a:r>
              <a:rPr lang="en-US" altLang="en-US" b="1" dirty="0">
                <a:latin typeface="Arial" panose="020B0604020202020204" pitchFamily="34" charset="0"/>
                <a:cs typeface="Arial" panose="020B0604020202020204" pitchFamily="34" charset="0"/>
              </a:rPr>
              <a:t>There were also stakeholder meetings held around the states where parents stated, ‘Give us control and we can provide the same services cheaper’.  The 8% stays at Medicaid.  Approximately 4%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6938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sldNum="0"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685798" y="2094905"/>
            <a:ext cx="7315200" cy="3262432"/>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pt-BR" dirty="0">
                <a:latin typeface="Arial" panose="020B0604020202020204" pitchFamily="34" charset="0"/>
                <a:cs typeface="Arial" panose="020B0604020202020204" pitchFamily="34" charset="0"/>
              </a:rPr>
              <a:t>20th Annual Family Café Conference </a:t>
            </a:r>
          </a:p>
          <a:p>
            <a:r>
              <a:rPr lang="pt-BR" dirty="0">
                <a:latin typeface="Arial" panose="020B0604020202020204" pitchFamily="34" charset="0"/>
                <a:cs typeface="Arial" panose="020B0604020202020204" pitchFamily="34" charset="0"/>
              </a:rPr>
              <a:t>2018</a:t>
            </a:r>
          </a:p>
          <a:p>
            <a:endParaRPr lang="en-US" sz="1800" b="1" dirty="0">
              <a:solidFill>
                <a:srgbClr val="262672"/>
              </a:solidFill>
              <a:latin typeface="Arial"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dirty="0">
                <a:solidFill>
                  <a:srgbClr val="000000"/>
                </a:solidFill>
                <a:latin typeface="Arial" charset="0"/>
              </a:rPr>
              <a:t>  </a:t>
            </a:r>
          </a:p>
          <a:p>
            <a:pPr>
              <a:spcBef>
                <a:spcPct val="25000"/>
              </a:spcBef>
              <a:spcAft>
                <a:spcPct val="25000"/>
              </a:spcAft>
              <a:buClr>
                <a:srgbClr val="6B8ED1"/>
              </a:buClr>
              <a:buSzPct val="110000"/>
            </a:pPr>
            <a:endParaRPr lang="en-US" sz="1600" b="1" i="1" dirty="0">
              <a:solidFill>
                <a:srgbClr val="000000"/>
              </a:solidFill>
              <a:latin typeface="Arial" charset="0"/>
            </a:endParaRPr>
          </a:p>
        </p:txBody>
      </p:sp>
      <p:sp>
        <p:nvSpPr>
          <p:cNvPr id="2" name="Rectangle 1"/>
          <p:cNvSpPr/>
          <p:nvPr/>
        </p:nvSpPr>
        <p:spPr>
          <a:xfrm>
            <a:off x="6124575" y="5579983"/>
            <a:ext cx="2066925" cy="707886"/>
          </a:xfrm>
          <a:prstGeom prst="rect">
            <a:avLst/>
          </a:prstGeom>
        </p:spPr>
        <p:txBody>
          <a:bodyPr wrap="square">
            <a:spAutoFit/>
          </a:bodyPr>
          <a:lstStyle/>
          <a:p>
            <a:pPr algn="l"/>
            <a:r>
              <a:rPr lang="en-US" sz="2000" b="1" dirty="0">
                <a:latin typeface="Arial" pitchFamily="34" charset="0"/>
                <a:cs typeface="Arial" pitchFamily="34" charset="0"/>
              </a:rPr>
              <a:t>Barbara Palmer</a:t>
            </a:r>
          </a:p>
          <a:p>
            <a:pPr algn="l"/>
            <a:r>
              <a:rPr lang="en-US" sz="2000" b="1" dirty="0">
                <a:latin typeface="Arial" pitchFamily="34" charset="0"/>
                <a:cs typeface="Arial" pitchFamily="34" charset="0"/>
              </a:rPr>
              <a:t>Director</a:t>
            </a:r>
          </a:p>
        </p:txBody>
      </p:sp>
      <p:sp>
        <p:nvSpPr>
          <p:cNvPr id="4" name="Rectangle 3"/>
          <p:cNvSpPr/>
          <p:nvPr/>
        </p:nvSpPr>
        <p:spPr>
          <a:xfrm>
            <a:off x="381000" y="5579983"/>
            <a:ext cx="1600200" cy="707886"/>
          </a:xfrm>
          <a:prstGeom prst="rect">
            <a:avLst/>
          </a:prstGeom>
        </p:spPr>
        <p:txBody>
          <a:bodyPr wrap="square">
            <a:spAutoFit/>
          </a:bodyPr>
          <a:lstStyle/>
          <a:p>
            <a:pPr algn="l"/>
            <a:r>
              <a:rPr lang="en-US" sz="2000" b="1" dirty="0">
                <a:latin typeface="Arial" pitchFamily="34" charset="0"/>
                <a:cs typeface="Arial" pitchFamily="34" charset="0"/>
              </a:rPr>
              <a:t>Rick Scott</a:t>
            </a:r>
          </a:p>
          <a:p>
            <a:pPr algn="l"/>
            <a:r>
              <a:rPr lang="en-US" sz="2000" b="1" dirty="0">
                <a:latin typeface="Arial" pitchFamily="34" charset="0"/>
                <a:cs typeface="Arial" pitchFamily="34" charset="0"/>
              </a:rPr>
              <a:t>Governor</a:t>
            </a:r>
          </a:p>
        </p:txBody>
      </p:sp>
      <p:pic>
        <p:nvPicPr>
          <p:cNvPr id="8" name="Picture 3">
            <a:extLst>
              <a:ext uri="{FF2B5EF4-FFF2-40B4-BE49-F238E27FC236}">
                <a16:creationId xmlns:a16="http://schemas.microsoft.com/office/drawing/2014/main" id="{A8952105-0A93-463E-ABAB-241E57D18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241" y="4450235"/>
            <a:ext cx="2906315"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3952D8E-993C-4732-B484-DD4363C98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277101"/>
            <a:ext cx="1927658" cy="1587483"/>
          </a:xfrm>
          <a:prstGeom prst="rect">
            <a:avLst/>
          </a:prstGeom>
        </p:spPr>
      </p:pic>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br>
              <a:rPr lang="en-US" sz="3600" dirty="0">
                <a:latin typeface="Arial" charset="0"/>
              </a:rPr>
            </a:br>
            <a:endParaRPr lang="en-US" dirty="0"/>
          </a:p>
        </p:txBody>
      </p:sp>
      <p:sp>
        <p:nvSpPr>
          <p:cNvPr id="11" name="Pentagon 10"/>
          <p:cNvSpPr/>
          <p:nvPr/>
        </p:nvSpPr>
        <p:spPr bwMode="auto">
          <a:xfrm>
            <a:off x="457200" y="1433744"/>
            <a:ext cx="6553200" cy="1304956"/>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12" name="Subtitle 5"/>
          <p:cNvSpPr txBox="1">
            <a:spLocks/>
          </p:cNvSpPr>
          <p:nvPr/>
        </p:nvSpPr>
        <p:spPr bwMode="auto">
          <a:xfrm>
            <a:off x="37744" y="1404763"/>
            <a:ext cx="7247952"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4400" b="1" i="0" u="none" strike="noStrike" kern="0" cap="none" spc="0" normalizeH="0" baseline="0" noProof="0" dirty="0">
                <a:ln>
                  <a:noFill/>
                </a:ln>
                <a:solidFill>
                  <a:schemeClr val="tx2"/>
                </a:solidFill>
                <a:effectLst/>
                <a:uLnTx/>
                <a:uFillTx/>
                <a:latin typeface="Arial" pitchFamily="34" charset="0"/>
                <a:ea typeface="+mn-ea"/>
                <a:cs typeface="Arial" pitchFamily="34" charset="0"/>
              </a:rPr>
              <a:t>Eligibility to enroll in </a:t>
            </a:r>
            <a:br>
              <a:rPr kumimoji="0" lang="en-US" sz="4400" b="1" i="0" u="none" strike="noStrike" kern="0" cap="none" spc="0" normalizeH="0" baseline="0" noProof="0" dirty="0">
                <a:ln>
                  <a:noFill/>
                </a:ln>
                <a:solidFill>
                  <a:schemeClr val="tx2"/>
                </a:solidFill>
                <a:effectLst/>
                <a:uLnTx/>
                <a:uFillTx/>
                <a:latin typeface="Arial" pitchFamily="34" charset="0"/>
                <a:ea typeface="+mn-ea"/>
                <a:cs typeface="Arial" pitchFamily="34" charset="0"/>
              </a:rPr>
            </a:br>
            <a:r>
              <a:rPr kumimoji="0" lang="en-US" sz="4400" b="1" i="0" u="none" strike="noStrike" kern="0" cap="none" spc="0" normalizeH="0" baseline="0" noProof="0" dirty="0">
                <a:ln>
                  <a:noFill/>
                </a:ln>
                <a:solidFill>
                  <a:schemeClr val="tx2"/>
                </a:solidFill>
                <a:effectLst/>
                <a:uLnTx/>
                <a:uFillTx/>
                <a:latin typeface="Arial" pitchFamily="34" charset="0"/>
                <a:ea typeface="+mn-ea"/>
                <a:cs typeface="Arial" pitchFamily="34" charset="0"/>
              </a:rPr>
              <a:t>the CDC+ Program</a:t>
            </a:r>
          </a:p>
        </p:txBody>
      </p:sp>
      <p:sp>
        <p:nvSpPr>
          <p:cNvPr id="6" name="Content Placeholder 2"/>
          <p:cNvSpPr txBox="1">
            <a:spLocks/>
          </p:cNvSpPr>
          <p:nvPr/>
        </p:nvSpPr>
        <p:spPr bwMode="auto">
          <a:xfrm>
            <a:off x="457200" y="2814026"/>
            <a:ext cx="7957740" cy="3586774"/>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Font typeface="Arial" panose="020B0604020202020204" pitchFamily="34" charset="0"/>
              <a:buChar char="•"/>
            </a:pPr>
            <a:r>
              <a:rPr lang="en-US" sz="2400" b="1" dirty="0">
                <a:solidFill>
                  <a:schemeClr val="tx1"/>
                </a:solidFill>
                <a:latin typeface="+mj-lt"/>
                <a:cs typeface="Arial" charset="0"/>
              </a:rPr>
              <a:t>Must be currently enrolled in DD/HCBS </a:t>
            </a:r>
            <a:r>
              <a:rPr lang="en-US" sz="2400" b="1" dirty="0" err="1">
                <a:solidFill>
                  <a:schemeClr val="tx1"/>
                </a:solidFill>
                <a:latin typeface="+mj-lt"/>
                <a:cs typeface="Arial" charset="0"/>
              </a:rPr>
              <a:t>iBudget</a:t>
            </a:r>
            <a:r>
              <a:rPr lang="en-US" sz="2400" b="1" dirty="0">
                <a:solidFill>
                  <a:schemeClr val="tx1"/>
                </a:solidFill>
                <a:latin typeface="+mj-lt"/>
                <a:cs typeface="Arial" charset="0"/>
              </a:rPr>
              <a:t> waiver</a:t>
            </a:r>
          </a:p>
          <a:p>
            <a:pPr algn="l">
              <a:buFont typeface="Wingdings" pitchFamily="2" charset="2"/>
              <a:buChar char="§"/>
            </a:pPr>
            <a:r>
              <a:rPr lang="en-US" sz="2400" b="1" dirty="0">
                <a:solidFill>
                  <a:schemeClr val="tx1"/>
                </a:solidFill>
                <a:latin typeface="+mj-lt"/>
                <a:cs typeface="Arial" charset="0"/>
              </a:rPr>
              <a:t>Live in own home or family home</a:t>
            </a:r>
          </a:p>
          <a:p>
            <a:pPr algn="l">
              <a:buFont typeface="Wingdings" pitchFamily="2" charset="2"/>
              <a:buChar char="§"/>
            </a:pPr>
            <a:r>
              <a:rPr lang="en-US" sz="2400" b="1" dirty="0">
                <a:solidFill>
                  <a:schemeClr val="tx1"/>
                </a:solidFill>
                <a:cs typeface="Arial" charset="0"/>
              </a:rPr>
              <a:t>Select a certified CDC+ Consultant</a:t>
            </a:r>
          </a:p>
          <a:p>
            <a:pPr algn="l">
              <a:buFont typeface="Wingdings" pitchFamily="2" charset="2"/>
              <a:buChar char="§"/>
            </a:pPr>
            <a:r>
              <a:rPr lang="en-US" sz="2400" b="1" dirty="0">
                <a:solidFill>
                  <a:schemeClr val="tx1"/>
                </a:solidFill>
                <a:latin typeface="+mj-lt"/>
                <a:cs typeface="Arial" charset="0"/>
              </a:rPr>
              <a:t>Take CDC+ Trainings</a:t>
            </a:r>
          </a:p>
          <a:p>
            <a:pPr algn="l">
              <a:buFont typeface="Wingdings" pitchFamily="2" charset="2"/>
              <a:buChar char="§"/>
            </a:pPr>
            <a:r>
              <a:rPr lang="en-US" sz="2400" b="1" dirty="0">
                <a:solidFill>
                  <a:schemeClr val="tx1"/>
                </a:solidFill>
                <a:latin typeface="+mj-lt"/>
                <a:cs typeface="Arial" charset="0"/>
              </a:rPr>
              <a:t>Pass Readiness Review with score of 85% or better</a:t>
            </a:r>
          </a:p>
          <a:p>
            <a:endParaRPr lang="en-US" sz="1800" dirty="0">
              <a:latin typeface="Arial" charset="0"/>
              <a:cs typeface="Arial" charset="0"/>
            </a:endParaRPr>
          </a:p>
        </p:txBody>
      </p:sp>
      <p:sp>
        <p:nvSpPr>
          <p:cNvPr id="2" name="Rectangle 1"/>
          <p:cNvSpPr/>
          <p:nvPr/>
        </p:nvSpPr>
        <p:spPr>
          <a:xfrm>
            <a:off x="8414940" y="6500191"/>
            <a:ext cx="729060" cy="369332"/>
          </a:xfrm>
          <a:prstGeom prst="rect">
            <a:avLst/>
          </a:prstGeom>
        </p:spPr>
        <p:txBody>
          <a:bodyPr wrap="square">
            <a:spAutoFit/>
          </a:bodyPr>
          <a:lstStyle/>
          <a:p>
            <a:pPr lvl="0" algn="r" eaLnBrk="1" hangingPunct="1"/>
            <a:fld id="{08AF1FCA-2FAD-4EFB-A894-A1DEA942AE9B}" type="slidenum">
              <a:rPr lang="en-US" altLang="en-US" sz="1800" b="1">
                <a:solidFill>
                  <a:srgbClr val="FFC000"/>
                </a:solidFill>
                <a:latin typeface="Arial" panose="020B0604020202020204" pitchFamily="34" charset="0"/>
              </a:rPr>
              <a:pPr lvl="0" algn="r" eaLnBrk="1" hangingPunct="1"/>
              <a:t>10</a:t>
            </a:fld>
            <a:endParaRPr lang="en-US" altLang="en-US" sz="1800" b="1" dirty="0">
              <a:solidFill>
                <a:srgbClr val="FFC000"/>
              </a:solidFill>
              <a:latin typeface="Arial" panose="020B0604020202020204" pitchFamily="34" charset="0"/>
            </a:endParaRPr>
          </a:p>
        </p:txBody>
      </p:sp>
      <p:pic>
        <p:nvPicPr>
          <p:cNvPr id="8" name="Picture 7">
            <a:extLst>
              <a:ext uri="{FF2B5EF4-FFF2-40B4-BE49-F238E27FC236}">
                <a16:creationId xmlns:a16="http://schemas.microsoft.com/office/drawing/2014/main" id="{450E4146-520A-49D2-A203-D07DD8908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86068">
            <a:off x="6935110" y="924968"/>
            <a:ext cx="1873989" cy="1873989"/>
          </a:xfrm>
          <a:prstGeom prst="rect">
            <a:avLst/>
          </a:prstGeom>
        </p:spPr>
      </p:pic>
    </p:spTree>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938" y="838200"/>
            <a:ext cx="7315200" cy="1162050"/>
          </a:xfrm>
        </p:spPr>
        <p:txBody>
          <a:bodyPr/>
          <a:lstStyle/>
          <a:p>
            <a:r>
              <a:rPr lang="en-US" sz="4400" dirty="0">
                <a:solidFill>
                  <a:schemeClr val="tx2"/>
                </a:solidFill>
                <a:latin typeface="Arial" charset="0"/>
                <a:cs typeface="Arial" charset="0"/>
              </a:rPr>
              <a:t>CDC+ Monthly Budget</a:t>
            </a:r>
            <a:endParaRPr lang="en-US" sz="4400" dirty="0">
              <a:solidFill>
                <a:schemeClr val="tx2"/>
              </a:solidFill>
            </a:endParaRPr>
          </a:p>
        </p:txBody>
      </p:sp>
      <p:sp>
        <p:nvSpPr>
          <p:cNvPr id="3" name="Content Placeholder 2"/>
          <p:cNvSpPr>
            <a:spLocks noGrp="1"/>
          </p:cNvSpPr>
          <p:nvPr>
            <p:ph idx="1"/>
          </p:nvPr>
        </p:nvSpPr>
        <p:spPr>
          <a:xfrm>
            <a:off x="3696897" y="2251987"/>
            <a:ext cx="5181600" cy="4114800"/>
          </a:xfrm>
        </p:spPr>
        <p:txBody>
          <a:bodyPr/>
          <a:lstStyle/>
          <a:p>
            <a:pPr>
              <a:buFont typeface="Wingdings" pitchFamily="2" charset="2"/>
              <a:buChar char="§"/>
            </a:pPr>
            <a:r>
              <a:rPr lang="en-US" altLang="en-US" sz="2400" b="1" dirty="0">
                <a:latin typeface="Arial" panose="020B0604020202020204" pitchFamily="34" charset="0"/>
                <a:cs typeface="Arial" panose="020B0604020202020204" pitchFamily="34" charset="0"/>
              </a:rPr>
              <a:t>CDC+ is funded at a 92% discounted rate. </a:t>
            </a:r>
          </a:p>
          <a:p>
            <a:pPr lvl="1">
              <a:buFont typeface="Wingdings" pitchFamily="2" charset="2"/>
              <a:buChar char="ü"/>
            </a:pPr>
            <a:r>
              <a:rPr lang="en-US" sz="2000" b="1" dirty="0">
                <a:latin typeface="Arial" pitchFamily="34" charset="0"/>
                <a:cs typeface="Arial" pitchFamily="34" charset="0"/>
              </a:rPr>
              <a:t>Discount rate applied</a:t>
            </a:r>
          </a:p>
          <a:p>
            <a:pPr lvl="1">
              <a:buFont typeface="Wingdings" pitchFamily="2" charset="2"/>
              <a:buChar char="ü"/>
            </a:pPr>
            <a:r>
              <a:rPr lang="en-US" sz="2000" b="1" dirty="0">
                <a:latin typeface="Arial" pitchFamily="34" charset="0"/>
                <a:cs typeface="Arial" pitchFamily="34" charset="0"/>
              </a:rPr>
              <a:t>Administrative fee applied</a:t>
            </a:r>
          </a:p>
        </p:txBody>
      </p:sp>
      <p:sp>
        <p:nvSpPr>
          <p:cNvPr id="4" name="Text Placeholder 3"/>
          <p:cNvSpPr>
            <a:spLocks noGrp="1"/>
          </p:cNvSpPr>
          <p:nvPr>
            <p:ph type="body" sz="half" idx="2"/>
          </p:nvPr>
        </p:nvSpPr>
        <p:spPr>
          <a:xfrm>
            <a:off x="655940" y="4419600"/>
            <a:ext cx="5362455" cy="1676868"/>
          </a:xfrm>
        </p:spPr>
        <p:txBody>
          <a:bodyPr/>
          <a:lstStyle/>
          <a:p>
            <a:pPr marL="342900" indent="-342900">
              <a:buFont typeface="Arial" panose="020B0604020202020204" pitchFamily="34" charset="0"/>
              <a:buChar char="•"/>
            </a:pPr>
            <a:r>
              <a:rPr lang="en-US" sz="2400" b="1" dirty="0">
                <a:latin typeface="Arial" pitchFamily="34" charset="0"/>
                <a:cs typeface="Arial" pitchFamily="34" charset="0"/>
              </a:rPr>
              <a:t>Flexible CDC+ Monthly Budget</a:t>
            </a:r>
          </a:p>
          <a:p>
            <a:endParaRPr lang="en-US" dirty="0"/>
          </a:p>
        </p:txBody>
      </p:sp>
      <p:pic>
        <p:nvPicPr>
          <p:cNvPr id="5" name="Picture 4" descr="mom laughing kids.JPG"/>
          <p:cNvPicPr>
            <a:picLocks noChangeAspect="1"/>
          </p:cNvPicPr>
          <p:nvPr/>
        </p:nvPicPr>
        <p:blipFill>
          <a:blip r:embed="rId3" cstate="print"/>
          <a:stretch>
            <a:fillRect/>
          </a:stretch>
        </p:blipFill>
        <p:spPr>
          <a:xfrm>
            <a:off x="523947" y="2251987"/>
            <a:ext cx="3048000" cy="2026920"/>
          </a:xfrm>
          <a:prstGeom prst="rect">
            <a:avLst/>
          </a:prstGeom>
        </p:spPr>
      </p:pic>
      <p:sp>
        <p:nvSpPr>
          <p:cNvPr id="7" name="Rectangle 6"/>
          <p:cNvSpPr/>
          <p:nvPr/>
        </p:nvSpPr>
        <p:spPr>
          <a:xfrm>
            <a:off x="8626653" y="6488668"/>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1C8C903E-D095-4FE8-8194-93628E030562}"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1" i="0" u="none" strike="noStrike" kern="0" cap="none" spc="0" normalizeH="0" baseline="0" noProof="0" dirty="0">
              <a:ln>
                <a:noFill/>
              </a:ln>
              <a:solidFill>
                <a:srgbClr val="FFC000"/>
              </a:solidFill>
              <a:effectLst/>
              <a:uLnTx/>
              <a:uFillTx/>
            </a:endParaRPr>
          </a:p>
        </p:txBody>
      </p:sp>
      <p:pic>
        <p:nvPicPr>
          <p:cNvPr id="9" name="Picture 8">
            <a:extLst>
              <a:ext uri="{FF2B5EF4-FFF2-40B4-BE49-F238E27FC236}">
                <a16:creationId xmlns:a16="http://schemas.microsoft.com/office/drawing/2014/main" id="{9DFF369F-828E-4287-AEFF-2B0E0BC67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395" y="4535788"/>
            <a:ext cx="1793107" cy="1793107"/>
          </a:xfrm>
          <a:prstGeom prst="rect">
            <a:avLst/>
          </a:prstGeom>
        </p:spPr>
      </p:pic>
      <p:sp>
        <p:nvSpPr>
          <p:cNvPr id="8" name="Text Placeholder 3">
            <a:extLst>
              <a:ext uri="{FF2B5EF4-FFF2-40B4-BE49-F238E27FC236}">
                <a16:creationId xmlns:a16="http://schemas.microsoft.com/office/drawing/2014/main" id="{634CCB17-F171-4AC3-9A9D-6A0596A04D00}"/>
              </a:ext>
            </a:extLst>
          </p:cNvPr>
          <p:cNvSpPr txBox="1">
            <a:spLocks/>
          </p:cNvSpPr>
          <p:nvPr/>
        </p:nvSpPr>
        <p:spPr bwMode="auto">
          <a:xfrm>
            <a:off x="628773" y="5129808"/>
            <a:ext cx="4803010" cy="1576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5000"/>
              </a:spcBef>
              <a:spcAft>
                <a:spcPct val="25000"/>
              </a:spcAft>
              <a:buClr>
                <a:srgbClr val="6B8ED1"/>
              </a:buClr>
              <a:buSzPct val="110000"/>
              <a:buNone/>
              <a:defRPr sz="1400">
                <a:solidFill>
                  <a:srgbClr val="000000"/>
                </a:solidFill>
                <a:latin typeface="+mn-lt"/>
                <a:ea typeface="+mn-ea"/>
                <a:cs typeface="+mn-cs"/>
              </a:defRPr>
            </a:lvl1pPr>
            <a:lvl2pPr marL="457200" indent="0" algn="l" rtl="0" eaLnBrk="0" fontAlgn="base" hangingPunct="0">
              <a:spcBef>
                <a:spcPct val="25000"/>
              </a:spcBef>
              <a:spcAft>
                <a:spcPct val="25000"/>
              </a:spcAft>
              <a:buClr>
                <a:srgbClr val="6B8ED1"/>
              </a:buClr>
              <a:buSzPct val="110000"/>
              <a:buFont typeface="Webdings" pitchFamily="18" charset="2"/>
              <a:buNone/>
              <a:defRPr sz="1200">
                <a:solidFill>
                  <a:srgbClr val="000000"/>
                </a:solidFill>
                <a:latin typeface="+mn-lt"/>
              </a:defRPr>
            </a:lvl2pPr>
            <a:lvl3pPr marL="914400" indent="0" algn="l" rtl="0" eaLnBrk="0" fontAlgn="base" hangingPunct="0">
              <a:spcBef>
                <a:spcPct val="25000"/>
              </a:spcBef>
              <a:spcAft>
                <a:spcPct val="25000"/>
              </a:spcAft>
              <a:buClr>
                <a:srgbClr val="6B8ED1"/>
              </a:buClr>
              <a:buSzPct val="75000"/>
              <a:buFont typeface="Wingdings" pitchFamily="2" charset="2"/>
              <a:buNone/>
              <a:defRPr sz="1000">
                <a:solidFill>
                  <a:srgbClr val="000000"/>
                </a:solidFill>
                <a:latin typeface="+mn-lt"/>
              </a:defRPr>
            </a:lvl3pPr>
            <a:lvl4pPr marL="1371600" indent="0" algn="l" rtl="0" eaLnBrk="0" fontAlgn="base" hangingPunct="0">
              <a:spcBef>
                <a:spcPct val="20000"/>
              </a:spcBef>
              <a:spcAft>
                <a:spcPct val="0"/>
              </a:spcAft>
              <a:buNone/>
              <a:defRPr sz="900">
                <a:solidFill>
                  <a:schemeClr val="tx1"/>
                </a:solidFill>
                <a:latin typeface="Times New Roman" pitchFamily="18" charset="0"/>
              </a:defRPr>
            </a:lvl4pPr>
            <a:lvl5pPr marL="1828800" indent="0" algn="l" rtl="0" eaLnBrk="0" fontAlgn="base" hangingPunct="0">
              <a:spcBef>
                <a:spcPct val="20000"/>
              </a:spcBef>
              <a:spcAft>
                <a:spcPct val="0"/>
              </a:spcAft>
              <a:buNone/>
              <a:defRPr sz="900">
                <a:solidFill>
                  <a:schemeClr val="tx1"/>
                </a:solidFill>
                <a:latin typeface="Times New Roman" pitchFamily="18" charset="0"/>
              </a:defRPr>
            </a:lvl5pPr>
            <a:lvl6pPr marL="2286000" indent="0" algn="l" rtl="0" eaLnBrk="0" fontAlgn="base" hangingPunct="0">
              <a:spcBef>
                <a:spcPct val="20000"/>
              </a:spcBef>
              <a:spcAft>
                <a:spcPct val="0"/>
              </a:spcAft>
              <a:buNone/>
              <a:defRPr sz="900">
                <a:solidFill>
                  <a:schemeClr val="tx1"/>
                </a:solidFill>
                <a:latin typeface="Times New Roman" pitchFamily="18" charset="0"/>
              </a:defRPr>
            </a:lvl6pPr>
            <a:lvl7pPr marL="2743200" indent="0" algn="l" rtl="0" eaLnBrk="0" fontAlgn="base" hangingPunct="0">
              <a:spcBef>
                <a:spcPct val="20000"/>
              </a:spcBef>
              <a:spcAft>
                <a:spcPct val="0"/>
              </a:spcAft>
              <a:buNone/>
              <a:defRPr sz="900">
                <a:solidFill>
                  <a:schemeClr val="tx1"/>
                </a:solidFill>
                <a:latin typeface="Times New Roman" pitchFamily="18" charset="0"/>
              </a:defRPr>
            </a:lvl7pPr>
            <a:lvl8pPr marL="3200400" indent="0" algn="l" rtl="0" eaLnBrk="0" fontAlgn="base" hangingPunct="0">
              <a:spcBef>
                <a:spcPct val="20000"/>
              </a:spcBef>
              <a:spcAft>
                <a:spcPct val="0"/>
              </a:spcAft>
              <a:buNone/>
              <a:defRPr sz="900">
                <a:solidFill>
                  <a:schemeClr val="tx1"/>
                </a:solidFill>
                <a:latin typeface="Times New Roman" pitchFamily="18" charset="0"/>
              </a:defRPr>
            </a:lvl8pPr>
            <a:lvl9pPr marL="3657600" indent="0" algn="l" rtl="0" eaLnBrk="0" fontAlgn="base" hangingPunct="0">
              <a:spcBef>
                <a:spcPct val="20000"/>
              </a:spcBef>
              <a:spcAft>
                <a:spcPct val="0"/>
              </a:spcAft>
              <a:buNone/>
              <a:defRPr sz="900">
                <a:solidFill>
                  <a:schemeClr val="tx1"/>
                </a:solidFill>
                <a:latin typeface="Times New Roman" pitchFamily="18" charset="0"/>
              </a:defRPr>
            </a:lvl9pPr>
          </a:lstStyle>
          <a:p>
            <a:pPr marL="342900" indent="-3429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CDC+ allows for a larger array of services than are available on </a:t>
            </a:r>
            <a:r>
              <a:rPr lang="en-US" altLang="en-US" sz="2400" b="1" dirty="0" err="1">
                <a:latin typeface="Arial" panose="020B0604020202020204" pitchFamily="34" charset="0"/>
                <a:cs typeface="Arial" panose="020B0604020202020204" pitchFamily="34" charset="0"/>
              </a:rPr>
              <a:t>iBudget</a:t>
            </a:r>
            <a:endParaRPr lang="en-US" b="1" kern="0" dirty="0">
              <a:latin typeface="Arial" panose="020B0604020202020204" pitchFamily="34" charset="0"/>
              <a:cs typeface="Arial" panose="020B0604020202020204" pitchFamily="34" charset="0"/>
            </a:endParaRPr>
          </a:p>
        </p:txBody>
      </p:sp>
    </p:spTree>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duotone>
              <a:schemeClr val="accent6">
                <a:shade val="45000"/>
                <a:satMod val="135000"/>
              </a:schemeClr>
              <a:prstClr val="white"/>
            </a:duotone>
            <a:lum contrast="43000"/>
          </a:blip>
          <a:stretch>
            <a:fillRect/>
          </a:stretch>
        </p:blipFill>
        <p:spPr>
          <a:xfrm>
            <a:off x="4419600" y="3581400"/>
            <a:ext cx="2300955" cy="1641348"/>
          </a:xfrm>
          <a:prstGeom prst="rect">
            <a:avLst/>
          </a:prstGeom>
        </p:spPr>
      </p:pic>
      <p:sp>
        <p:nvSpPr>
          <p:cNvPr id="2" name="Title 1"/>
          <p:cNvSpPr>
            <a:spLocks noGrp="1"/>
          </p:cNvSpPr>
          <p:nvPr>
            <p:ph type="title"/>
          </p:nvPr>
        </p:nvSpPr>
        <p:spPr>
          <a:xfrm>
            <a:off x="609600" y="1752600"/>
            <a:ext cx="8839200" cy="381000"/>
          </a:xfrm>
        </p:spPr>
        <p:txBody>
          <a:bodyPr/>
          <a:lstStyle/>
          <a:p>
            <a:pPr algn="ctr"/>
            <a:r>
              <a:rPr lang="en-US" sz="4400" dirty="0">
                <a:solidFill>
                  <a:schemeClr val="tx2"/>
                </a:solidFill>
                <a:latin typeface="Arial" charset="0"/>
                <a:cs typeface="Arial" charset="0"/>
              </a:rPr>
              <a:t>Building Blocks of a </a:t>
            </a:r>
            <a:br>
              <a:rPr lang="en-US" sz="4400" dirty="0">
                <a:solidFill>
                  <a:schemeClr val="tx2"/>
                </a:solidFill>
                <a:latin typeface="Arial" charset="0"/>
                <a:cs typeface="Arial" charset="0"/>
              </a:rPr>
            </a:br>
            <a:r>
              <a:rPr lang="en-US" sz="4400" dirty="0">
                <a:solidFill>
                  <a:schemeClr val="tx2"/>
                </a:solidFill>
                <a:latin typeface="Arial" charset="0"/>
                <a:cs typeface="Arial" charset="0"/>
              </a:rPr>
              <a:t>CDC+ Purchasing Plan</a:t>
            </a:r>
            <a:endParaRPr lang="en-US" sz="4400" dirty="0">
              <a:solidFill>
                <a:schemeClr val="tx2"/>
              </a:solidFill>
            </a:endParaRPr>
          </a:p>
        </p:txBody>
      </p:sp>
      <p:sp>
        <p:nvSpPr>
          <p:cNvPr id="3" name="Content Placeholder 2"/>
          <p:cNvSpPr>
            <a:spLocks noGrp="1"/>
          </p:cNvSpPr>
          <p:nvPr>
            <p:ph idx="1"/>
          </p:nvPr>
        </p:nvSpPr>
        <p:spPr>
          <a:xfrm>
            <a:off x="990600" y="2743200"/>
            <a:ext cx="7467600" cy="609600"/>
          </a:xfrm>
        </p:spPr>
        <p:txBody>
          <a:bodyPr/>
          <a:lstStyle/>
          <a:p>
            <a:pPr>
              <a:buNone/>
            </a:pPr>
            <a:r>
              <a:rPr lang="en-US" sz="2400" b="1" dirty="0">
                <a:latin typeface="Arial" pitchFamily="34" charset="0"/>
                <a:cs typeface="Arial" pitchFamily="34" charset="0"/>
              </a:rPr>
              <a:t>   Support Plan		 Cost Plan</a:t>
            </a:r>
          </a:p>
          <a:p>
            <a:pPr>
              <a:buNone/>
            </a:pPr>
            <a:endParaRPr lang="en-US" sz="2000" dirty="0">
              <a:latin typeface="Arial" pitchFamily="34" charset="0"/>
              <a:cs typeface="Arial" pitchFamily="34" charset="0"/>
            </a:endParaRPr>
          </a:p>
          <a:p>
            <a:pPr>
              <a:buNone/>
            </a:pPr>
            <a:endParaRPr lang="en-US" sz="2000" dirty="0">
              <a:latin typeface="Arial" pitchFamily="34" charset="0"/>
              <a:cs typeface="Arial" pitchFamily="34" charset="0"/>
            </a:endParaRPr>
          </a:p>
          <a:p>
            <a:pPr>
              <a:buNone/>
            </a:pPr>
            <a:r>
              <a:rPr lang="en-US" sz="2400" b="1" dirty="0">
                <a:latin typeface="Arial" pitchFamily="34" charset="0"/>
                <a:cs typeface="Arial" pitchFamily="34" charset="0"/>
              </a:rPr>
              <a:t>   			</a:t>
            </a:r>
          </a:p>
        </p:txBody>
      </p:sp>
      <p:sp>
        <p:nvSpPr>
          <p:cNvPr id="4" name="Right Arrow 3"/>
          <p:cNvSpPr/>
          <p:nvPr/>
        </p:nvSpPr>
        <p:spPr bwMode="auto">
          <a:xfrm rot="16200000">
            <a:off x="3581400" y="2895600"/>
            <a:ext cx="990600" cy="228600"/>
          </a:xfrm>
          <a:prstGeom prst="rightArrow">
            <a:avLst/>
          </a:prstGeom>
          <a:solidFill>
            <a:srgbClr val="ECC006">
              <a:alpha val="49804"/>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5" name="Right Arrow 4"/>
          <p:cNvSpPr/>
          <p:nvPr/>
        </p:nvSpPr>
        <p:spPr bwMode="auto">
          <a:xfrm>
            <a:off x="5105400" y="3505200"/>
            <a:ext cx="990600" cy="228600"/>
          </a:xfrm>
          <a:prstGeom prst="rightArrow">
            <a:avLst/>
          </a:prstGeom>
          <a:solidFill>
            <a:srgbClr val="FFC000">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4419600" y="5791200"/>
            <a:ext cx="2286000" cy="830997"/>
          </a:xfrm>
          <a:prstGeom prst="rect">
            <a:avLst/>
          </a:prstGeom>
        </p:spPr>
        <p:txBody>
          <a:bodyPr wrap="square">
            <a:spAutoFit/>
          </a:bodyPr>
          <a:lstStyle/>
          <a:p>
            <a:r>
              <a:rPr lang="en-US" sz="2400" b="1" kern="0" dirty="0">
                <a:solidFill>
                  <a:srgbClr val="000000"/>
                </a:solidFill>
                <a:latin typeface="Arial" pitchFamily="34" charset="0"/>
                <a:cs typeface="Arial" pitchFamily="34" charset="0"/>
              </a:rPr>
              <a:t>Purchasing Plan</a:t>
            </a:r>
            <a:endParaRPr lang="en-US" dirty="0"/>
          </a:p>
        </p:txBody>
      </p:sp>
      <p:sp>
        <p:nvSpPr>
          <p:cNvPr id="7" name="Right Arrow 6"/>
          <p:cNvSpPr/>
          <p:nvPr/>
        </p:nvSpPr>
        <p:spPr bwMode="auto">
          <a:xfrm>
            <a:off x="5029200" y="5181600"/>
            <a:ext cx="1066800" cy="228600"/>
          </a:xfrm>
          <a:prstGeom prst="rightArrow">
            <a:avLst/>
          </a:prstGeom>
          <a:solidFill>
            <a:srgbClr val="FFC000">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8626654" y="6412468"/>
            <a:ext cx="441146" cy="369332"/>
          </a:xfrm>
          <a:prstGeom prst="rect">
            <a:avLst/>
          </a:prstGeom>
        </p:spPr>
        <p:txBody>
          <a:bodyPr wrap="none">
            <a:spAutoFit/>
          </a:bodyPr>
          <a:lstStyle/>
          <a:p>
            <a:pPr lvl="0" algn="r" eaLnBrk="1" hangingPunct="1"/>
            <a:fld id="{B66E07BF-C98B-4ACF-879A-85CA564D859E}" type="slidenum">
              <a:rPr lang="en-US" altLang="en-US" sz="1800" b="1">
                <a:solidFill>
                  <a:srgbClr val="FFC000"/>
                </a:solidFill>
                <a:latin typeface="Arial" panose="020B0604020202020204" pitchFamily="34" charset="0"/>
              </a:rPr>
              <a:pPr lvl="0" algn="r" eaLnBrk="1" hangingPunct="1"/>
              <a:t>12</a:t>
            </a:fld>
            <a:endParaRPr lang="en-US" altLang="en-US" sz="1800" b="1" dirty="0">
              <a:solidFill>
                <a:srgbClr val="FFC000"/>
              </a:solidFill>
              <a:latin typeface="Arial" panose="020B0604020202020204" pitchFamily="34" charset="0"/>
            </a:endParaRPr>
          </a:p>
        </p:txBody>
      </p:sp>
    </p:spTree>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989575-E0E1-4DC9-815A-80E1370D6BA8}"/>
              </a:ext>
            </a:extLst>
          </p:cNvPr>
          <p:cNvGraphicFramePr>
            <a:graphicFrameLocks noGrp="1"/>
          </p:cNvGraphicFramePr>
          <p:nvPr>
            <p:extLst>
              <p:ext uri="{D42A27DB-BD31-4B8C-83A1-F6EECF244321}">
                <p14:modId xmlns:p14="http://schemas.microsoft.com/office/powerpoint/2010/main" val="432735530"/>
              </p:ext>
            </p:extLst>
          </p:nvPr>
        </p:nvGraphicFramePr>
        <p:xfrm>
          <a:off x="514350" y="1881001"/>
          <a:ext cx="8324850" cy="4672200"/>
        </p:xfrm>
        <a:graphic>
          <a:graphicData uri="http://schemas.openxmlformats.org/drawingml/2006/table">
            <a:tbl>
              <a:tblPr firstRow="1" bandRow="1">
                <a:tableStyleId>{5C22544A-7EE6-4342-B048-85BDC9FD1C3A}</a:tableStyleId>
              </a:tblPr>
              <a:tblGrid>
                <a:gridCol w="2989911">
                  <a:extLst>
                    <a:ext uri="{9D8B030D-6E8A-4147-A177-3AD203B41FA5}">
                      <a16:colId xmlns:a16="http://schemas.microsoft.com/office/drawing/2014/main" val="20000"/>
                    </a:ext>
                  </a:extLst>
                </a:gridCol>
                <a:gridCol w="2559989">
                  <a:extLst>
                    <a:ext uri="{9D8B030D-6E8A-4147-A177-3AD203B41FA5}">
                      <a16:colId xmlns:a16="http://schemas.microsoft.com/office/drawing/2014/main" val="20001"/>
                    </a:ext>
                  </a:extLst>
                </a:gridCol>
                <a:gridCol w="2774950">
                  <a:extLst>
                    <a:ext uri="{9D8B030D-6E8A-4147-A177-3AD203B41FA5}">
                      <a16:colId xmlns:a16="http://schemas.microsoft.com/office/drawing/2014/main" val="20002"/>
                    </a:ext>
                  </a:extLst>
                </a:gridCol>
              </a:tblGrid>
              <a:tr h="1207683">
                <a:tc>
                  <a:txBody>
                    <a:bodyPr/>
                    <a:lstStyle/>
                    <a:p>
                      <a:pPr algn="ctr"/>
                      <a:r>
                        <a:rPr lang="en-US" sz="3100" b="1" dirty="0">
                          <a:solidFill>
                            <a:schemeClr val="tx1"/>
                          </a:solidFill>
                          <a:latin typeface="Arial" panose="020B0604020202020204" pitchFamily="34" charset="0"/>
                          <a:cs typeface="Arial" panose="020B0604020202020204" pitchFamily="34" charset="0"/>
                        </a:rPr>
                        <a:t>Person Responsible</a:t>
                      </a:r>
                    </a:p>
                  </a:txBody>
                  <a:tcPr marT="45727" marB="45727">
                    <a:solidFill>
                      <a:srgbClr val="87CDFD"/>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Activity</a:t>
                      </a:r>
                    </a:p>
                  </a:txBody>
                  <a:tcPr marT="45727" marB="45727">
                    <a:solidFill>
                      <a:srgbClr val="87CDFD"/>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Due Date</a:t>
                      </a:r>
                    </a:p>
                  </a:txBody>
                  <a:tcPr marT="45727" marB="45727">
                    <a:solidFill>
                      <a:srgbClr val="87CDFD"/>
                    </a:solidFill>
                  </a:tcPr>
                </a:tc>
                <a:extLst>
                  <a:ext uri="{0D108BD9-81ED-4DB2-BD59-A6C34878D82A}">
                    <a16:rowId xmlns:a16="http://schemas.microsoft.com/office/drawing/2014/main" val="10000"/>
                  </a:ext>
                </a:extLst>
              </a:tr>
              <a:tr h="1154839">
                <a:tc>
                  <a:txBody>
                    <a:bodyPr/>
                    <a:lstStyle/>
                    <a:p>
                      <a:r>
                        <a:rPr lang="en-US" sz="2000" b="1" dirty="0">
                          <a:latin typeface="Arial" panose="020B0604020202020204" pitchFamily="34" charset="0"/>
                          <a:cs typeface="Arial" panose="020B0604020202020204" pitchFamily="34" charset="0"/>
                        </a:rPr>
                        <a:t>Consumer</a:t>
                      </a:r>
                    </a:p>
                    <a:p>
                      <a:r>
                        <a:rPr lang="en-US" sz="2000" b="1" dirty="0">
                          <a:latin typeface="Arial" panose="020B0604020202020204" pitchFamily="34" charset="0"/>
                          <a:cs typeface="Arial" panose="020B0604020202020204" pitchFamily="34" charset="0"/>
                        </a:rPr>
                        <a:t>(Representative)</a:t>
                      </a:r>
                    </a:p>
                  </a:txBody>
                  <a:tcPr marT="45727" marB="45727">
                    <a:solidFill>
                      <a:srgbClr val="DAEFFE"/>
                    </a:solidFill>
                  </a:tcPr>
                </a:tc>
                <a:tc>
                  <a:txBody>
                    <a:bodyPr/>
                    <a:lstStyle/>
                    <a:p>
                      <a:r>
                        <a:rPr lang="en-US" sz="2000" b="1" dirty="0">
                          <a:latin typeface="Arial" panose="020B0604020202020204" pitchFamily="34" charset="0"/>
                          <a:cs typeface="Arial" panose="020B0604020202020204" pitchFamily="34" charset="0"/>
                        </a:rPr>
                        <a:t>Complete Purchase Plan; submit to Consultant</a:t>
                      </a:r>
                    </a:p>
                  </a:txBody>
                  <a:tcPr marT="45727" marB="45727">
                    <a:solidFill>
                      <a:srgbClr val="DAEFFE"/>
                    </a:solidFill>
                  </a:tcPr>
                </a:tc>
                <a:tc>
                  <a:txBody>
                    <a:bodyPr/>
                    <a:lstStyle/>
                    <a:p>
                      <a:r>
                        <a:rPr lang="en-US" sz="2000" b="1" dirty="0">
                          <a:latin typeface="Arial" panose="020B0604020202020204" pitchFamily="34" charset="0"/>
                          <a:cs typeface="Arial" panose="020B0604020202020204" pitchFamily="34" charset="0"/>
                        </a:rPr>
                        <a:t>On or before the close of</a:t>
                      </a:r>
                      <a:r>
                        <a:rPr lang="en-US" sz="2000" b="1" baseline="0" dirty="0">
                          <a:latin typeface="Arial" panose="020B0604020202020204" pitchFamily="34" charset="0"/>
                          <a:cs typeface="Arial" panose="020B0604020202020204" pitchFamily="34" charset="0"/>
                        </a:rPr>
                        <a:t> business </a:t>
                      </a:r>
                      <a:r>
                        <a:rPr lang="en-US" sz="2000" b="1" dirty="0">
                          <a:latin typeface="Arial" panose="020B0604020202020204" pitchFamily="34" charset="0"/>
                          <a:cs typeface="Arial" panose="020B0604020202020204" pitchFamily="34" charset="0"/>
                        </a:rPr>
                        <a:t>by the 5</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of the month</a:t>
                      </a:r>
                    </a:p>
                  </a:txBody>
                  <a:tcPr marT="45727" marB="45727">
                    <a:solidFill>
                      <a:srgbClr val="DAEFFE"/>
                    </a:solidFill>
                  </a:tcPr>
                </a:tc>
                <a:extLst>
                  <a:ext uri="{0D108BD9-81ED-4DB2-BD59-A6C34878D82A}">
                    <a16:rowId xmlns:a16="http://schemas.microsoft.com/office/drawing/2014/main" val="10001"/>
                  </a:ext>
                </a:extLst>
              </a:tr>
              <a:tr h="1154839">
                <a:tc>
                  <a:txBody>
                    <a:bodyPr/>
                    <a:lstStyle/>
                    <a:p>
                      <a:r>
                        <a:rPr lang="en-US" sz="2000" b="1" dirty="0">
                          <a:latin typeface="Arial" panose="020B0604020202020204" pitchFamily="34" charset="0"/>
                          <a:cs typeface="Arial" panose="020B0604020202020204" pitchFamily="34" charset="0"/>
                        </a:rPr>
                        <a:t>Consultant</a:t>
                      </a:r>
                    </a:p>
                  </a:txBody>
                  <a:tcPr marT="45727" marB="45727">
                    <a:solidFill>
                      <a:srgbClr val="DAEFFE"/>
                    </a:solidFill>
                  </a:tcPr>
                </a:tc>
                <a:tc>
                  <a:txBody>
                    <a:bodyPr/>
                    <a:lstStyle/>
                    <a:p>
                      <a:r>
                        <a:rPr lang="en-US" sz="2000" b="1" dirty="0">
                          <a:latin typeface="Arial" panose="020B0604020202020204" pitchFamily="34" charset="0"/>
                          <a:cs typeface="Arial" panose="020B0604020202020204" pitchFamily="34" charset="0"/>
                        </a:rPr>
                        <a:t>Review and sign</a:t>
                      </a:r>
                      <a:r>
                        <a:rPr lang="en-US" sz="2000" b="1" baseline="0" dirty="0">
                          <a:latin typeface="Arial" panose="020B0604020202020204" pitchFamily="34" charset="0"/>
                          <a:cs typeface="Arial" panose="020B0604020202020204" pitchFamily="34" charset="0"/>
                        </a:rPr>
                        <a:t>; submit to Regional Liaison</a:t>
                      </a:r>
                      <a:endParaRPr lang="en-US" sz="2000" b="1" dirty="0">
                        <a:latin typeface="Arial" panose="020B0604020202020204" pitchFamily="34" charset="0"/>
                        <a:cs typeface="Arial" panose="020B0604020202020204" pitchFamily="34" charset="0"/>
                      </a:endParaRPr>
                    </a:p>
                  </a:txBody>
                  <a:tcPr marT="45727" marB="45727">
                    <a:solidFill>
                      <a:srgbClr val="DAEFFE"/>
                    </a:solidFill>
                  </a:tcPr>
                </a:tc>
                <a:tc>
                  <a:txBody>
                    <a:bodyPr/>
                    <a:lstStyle/>
                    <a:p>
                      <a:r>
                        <a:rPr lang="en-US" sz="2000" b="1" dirty="0">
                          <a:latin typeface="Arial" panose="020B0604020202020204" pitchFamily="34" charset="0"/>
                          <a:cs typeface="Arial" panose="020B0604020202020204" pitchFamily="34" charset="0"/>
                        </a:rPr>
                        <a:t>On or before the close of</a:t>
                      </a:r>
                      <a:r>
                        <a:rPr lang="en-US" sz="2000" b="1" baseline="0" dirty="0">
                          <a:latin typeface="Arial" panose="020B0604020202020204" pitchFamily="34" charset="0"/>
                          <a:cs typeface="Arial" panose="020B0604020202020204" pitchFamily="34" charset="0"/>
                        </a:rPr>
                        <a:t> business </a:t>
                      </a:r>
                      <a:r>
                        <a:rPr lang="en-US" sz="2000" b="1" dirty="0">
                          <a:latin typeface="Arial" panose="020B0604020202020204" pitchFamily="34" charset="0"/>
                          <a:cs typeface="Arial" panose="020B0604020202020204" pitchFamily="34" charset="0"/>
                        </a:rPr>
                        <a:t>by the 10</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of the month</a:t>
                      </a:r>
                    </a:p>
                  </a:txBody>
                  <a:tcPr marT="45727" marB="45727">
                    <a:solidFill>
                      <a:srgbClr val="DAEFFE"/>
                    </a:solidFill>
                  </a:tcPr>
                </a:tc>
                <a:extLst>
                  <a:ext uri="{0D108BD9-81ED-4DB2-BD59-A6C34878D82A}">
                    <a16:rowId xmlns:a16="http://schemas.microsoft.com/office/drawing/2014/main" val="10002"/>
                  </a:ext>
                </a:extLst>
              </a:tr>
              <a:tr h="1154839">
                <a:tc>
                  <a:txBody>
                    <a:bodyPr/>
                    <a:lstStyle/>
                    <a:p>
                      <a:r>
                        <a:rPr lang="en-US" sz="2000" b="1" dirty="0">
                          <a:latin typeface="Arial" panose="020B0604020202020204" pitchFamily="34" charset="0"/>
                          <a:cs typeface="Arial" panose="020B0604020202020204" pitchFamily="34" charset="0"/>
                        </a:rPr>
                        <a:t>Regional Liaison</a:t>
                      </a:r>
                    </a:p>
                  </a:txBody>
                  <a:tcPr marT="45727" marB="45727">
                    <a:solidFill>
                      <a:srgbClr val="DAEFFE"/>
                    </a:solidFill>
                  </a:tcPr>
                </a:tc>
                <a:tc>
                  <a:txBody>
                    <a:bodyPr/>
                    <a:lstStyle/>
                    <a:p>
                      <a:r>
                        <a:rPr lang="en-US" sz="2000" b="1" dirty="0">
                          <a:latin typeface="Arial" panose="020B0604020202020204" pitchFamily="34" charset="0"/>
                          <a:cs typeface="Arial" panose="020B0604020202020204" pitchFamily="34" charset="0"/>
                        </a:rPr>
                        <a:t>Review</a:t>
                      </a:r>
                      <a:r>
                        <a:rPr lang="en-US" sz="2000" b="1" baseline="0" dirty="0">
                          <a:latin typeface="Arial" panose="020B0604020202020204" pitchFamily="34" charset="0"/>
                          <a:cs typeface="Arial" panose="020B0604020202020204" pitchFamily="34" charset="0"/>
                        </a:rPr>
                        <a:t> and sign; submit to State Office</a:t>
                      </a:r>
                      <a:endParaRPr lang="en-US" sz="2000" b="1" dirty="0">
                        <a:latin typeface="Arial" panose="020B0604020202020204" pitchFamily="34" charset="0"/>
                        <a:cs typeface="Arial" panose="020B0604020202020204" pitchFamily="34" charset="0"/>
                      </a:endParaRPr>
                    </a:p>
                  </a:txBody>
                  <a:tcPr marT="45727" marB="45727">
                    <a:solidFill>
                      <a:srgbClr val="DAEFFE"/>
                    </a:solidFill>
                  </a:tcPr>
                </a:tc>
                <a:tc>
                  <a:txBody>
                    <a:bodyPr/>
                    <a:lstStyle/>
                    <a:p>
                      <a:r>
                        <a:rPr lang="en-US" sz="2000" b="1" dirty="0">
                          <a:latin typeface="Arial" panose="020B0604020202020204" pitchFamily="34" charset="0"/>
                          <a:cs typeface="Arial" panose="020B0604020202020204" pitchFamily="34" charset="0"/>
                        </a:rPr>
                        <a:t>On or before the close of</a:t>
                      </a:r>
                      <a:r>
                        <a:rPr lang="en-US" sz="2000" b="1" baseline="0" dirty="0">
                          <a:latin typeface="Arial" panose="020B0604020202020204" pitchFamily="34" charset="0"/>
                          <a:cs typeface="Arial" panose="020B0604020202020204" pitchFamily="34" charset="0"/>
                        </a:rPr>
                        <a:t> business </a:t>
                      </a:r>
                      <a:r>
                        <a:rPr lang="en-US" sz="2000" b="1" dirty="0">
                          <a:latin typeface="Arial" panose="020B0604020202020204" pitchFamily="34" charset="0"/>
                          <a:cs typeface="Arial" panose="020B0604020202020204" pitchFamily="34" charset="0"/>
                        </a:rPr>
                        <a:t>by the 20</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of the month</a:t>
                      </a:r>
                    </a:p>
                  </a:txBody>
                  <a:tcPr marT="45727" marB="45727">
                    <a:solidFill>
                      <a:srgbClr val="DAEFFE"/>
                    </a:solidFill>
                  </a:tcPr>
                </a:tc>
                <a:extLst>
                  <a:ext uri="{0D108BD9-81ED-4DB2-BD59-A6C34878D82A}">
                    <a16:rowId xmlns:a16="http://schemas.microsoft.com/office/drawing/2014/main" val="10003"/>
                  </a:ext>
                </a:extLst>
              </a:tr>
            </a:tbl>
          </a:graphicData>
        </a:graphic>
      </p:graphicFrame>
      <p:sp>
        <p:nvSpPr>
          <p:cNvPr id="51224" name="Rectangle 3">
            <a:extLst>
              <a:ext uri="{FF2B5EF4-FFF2-40B4-BE49-F238E27FC236}">
                <a16:creationId xmlns:a16="http://schemas.microsoft.com/office/drawing/2014/main" id="{8CEB4D64-85EC-42F7-B986-63F46D974647}"/>
              </a:ext>
            </a:extLst>
          </p:cNvPr>
          <p:cNvSpPr>
            <a:spLocks noChangeArrowheads="1"/>
          </p:cNvSpPr>
          <p:nvPr/>
        </p:nvSpPr>
        <p:spPr bwMode="auto">
          <a:xfrm>
            <a:off x="685800" y="111156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defRPr/>
            </a:pPr>
            <a:r>
              <a:rPr lang="en-US" sz="4400" b="1" dirty="0">
                <a:solidFill>
                  <a:schemeClr val="accent2">
                    <a:lumMod val="75000"/>
                  </a:schemeClr>
                </a:solidFill>
                <a:latin typeface="Arial" charset="0"/>
                <a:cs typeface="Arial" charset="0"/>
              </a:rPr>
              <a:t>Purchasing Plan Timelines</a:t>
            </a:r>
            <a:endParaRPr lang="en-US" sz="4400" b="1" dirty="0">
              <a:solidFill>
                <a:schemeClr val="accent2">
                  <a:lumMod val="75000"/>
                </a:schemeClr>
              </a:solidFill>
              <a:latin typeface="Arial" charset="0"/>
            </a:endParaRPr>
          </a:p>
        </p:txBody>
      </p:sp>
      <p:sp>
        <p:nvSpPr>
          <p:cNvPr id="227353" name="Slide Number Placeholder 4">
            <a:extLst>
              <a:ext uri="{FF2B5EF4-FFF2-40B4-BE49-F238E27FC236}">
                <a16:creationId xmlns:a16="http://schemas.microsoft.com/office/drawing/2014/main" id="{43D4207F-CC18-4BD7-A015-67436F67ECA6}"/>
              </a:ext>
            </a:extLst>
          </p:cNvPr>
          <p:cNvSpPr>
            <a:spLocks noGrp="1"/>
          </p:cNvSpPr>
          <p:nvPr>
            <p:ph type="sldNum" sz="quarter" idx="10"/>
          </p:nvPr>
        </p:nvSpPr>
        <p:spPr>
          <a:xfrm>
            <a:off x="8610600" y="6477000"/>
            <a:ext cx="457200" cy="2186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algn="r"/>
            <a:fld id="{2EAFACBF-C8D2-46C9-9F8F-F2164F48F80D}" type="slidenum">
              <a:rPr lang="en-US" altLang="en-US" sz="1800" smtClean="0">
                <a:solidFill>
                  <a:srgbClr val="FFC000"/>
                </a:solidFill>
              </a:rPr>
              <a:pPr algn="r"/>
              <a:t>13</a:t>
            </a:fld>
            <a:endParaRPr lang="en-US" altLang="en-US" sz="1800" dirty="0">
              <a:solidFill>
                <a:srgbClr val="FFC000"/>
              </a:solidFill>
            </a:endParaRPr>
          </a:p>
        </p:txBody>
      </p:sp>
    </p:spTree>
    <p:extLst>
      <p:ext uri="{BB962C8B-B14F-4D97-AF65-F5344CB8AC3E}">
        <p14:creationId xmlns:p14="http://schemas.microsoft.com/office/powerpoint/2010/main" val="313785951"/>
      </p:ext>
    </p:extLst>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srcRect/>
          <a:stretch>
            <a:fillRect/>
          </a:stretch>
        </p:blipFill>
        <p:spPr bwMode="auto">
          <a:xfrm>
            <a:off x="152400" y="2245129"/>
            <a:ext cx="8382000" cy="4492596"/>
          </a:xfrm>
          <a:prstGeom prst="rect">
            <a:avLst/>
          </a:prstGeom>
          <a:noFill/>
          <a:ln w="31750">
            <a:noFill/>
            <a:miter lim="800000"/>
            <a:headEnd/>
            <a:tailEnd/>
          </a:ln>
        </p:spPr>
      </p:pic>
      <p:sp>
        <p:nvSpPr>
          <p:cNvPr id="5" name="Title 4"/>
          <p:cNvSpPr>
            <a:spLocks noGrp="1"/>
          </p:cNvSpPr>
          <p:nvPr>
            <p:ph type="ctrTitle"/>
          </p:nvPr>
        </p:nvSpPr>
        <p:spPr>
          <a:xfrm>
            <a:off x="914400" y="1447800"/>
            <a:ext cx="7772400" cy="990600"/>
          </a:xfrm>
        </p:spPr>
        <p:txBody>
          <a:bodyPr/>
          <a:lstStyle/>
          <a:p>
            <a:pPr algn="ctr"/>
            <a:r>
              <a:rPr lang="en-US" sz="4400" dirty="0">
                <a:solidFill>
                  <a:schemeClr val="tx2"/>
                </a:solidFill>
                <a:latin typeface="Arial" charset="0"/>
              </a:rPr>
              <a:t>Purchasing Plan </a:t>
            </a:r>
            <a:r>
              <a:rPr lang="en-US" sz="2400" dirty="0">
                <a:latin typeface="Arial" charset="0"/>
              </a:rPr>
              <a:t>(version 3.0-C)</a:t>
            </a:r>
            <a:endParaRPr lang="en-US" sz="2400" dirty="0"/>
          </a:p>
        </p:txBody>
      </p:sp>
      <p:sp>
        <p:nvSpPr>
          <p:cNvPr id="4" name="Pentagon 3"/>
          <p:cNvSpPr/>
          <p:nvPr/>
        </p:nvSpPr>
        <p:spPr bwMode="auto">
          <a:xfrm>
            <a:off x="0" y="5257800"/>
            <a:ext cx="7010400" cy="838200"/>
          </a:xfrm>
          <a:prstGeom prst="homePlate">
            <a:avLst/>
          </a:prstGeom>
          <a:solidFill>
            <a:schemeClr val="accent2">
              <a:lumMod val="60000"/>
              <a:lumOff val="40000"/>
              <a:alpha val="9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0" y="5334000"/>
            <a:ext cx="7543800" cy="461665"/>
          </a:xfrm>
          <a:prstGeom prst="rect">
            <a:avLst/>
          </a:prstGeom>
          <a:noFill/>
        </p:spPr>
        <p:txBody>
          <a:bodyPr wrap="square" rtlCol="0">
            <a:spAutoFit/>
          </a:bodyPr>
          <a:lstStyle/>
          <a:p>
            <a:pPr algn="l"/>
            <a:r>
              <a:rPr lang="en-US" sz="2400" b="1" dirty="0">
                <a:latin typeface="Arial" pitchFamily="34" charset="0"/>
                <a:cs typeface="Arial" pitchFamily="34" charset="0"/>
              </a:rPr>
              <a:t> Purchasing Plan Development</a:t>
            </a:r>
          </a:p>
        </p:txBody>
      </p:sp>
      <p:sp>
        <p:nvSpPr>
          <p:cNvPr id="2" name="Rectangle 1"/>
          <p:cNvSpPr/>
          <p:nvPr/>
        </p:nvSpPr>
        <p:spPr>
          <a:xfrm>
            <a:off x="8610600" y="6400800"/>
            <a:ext cx="441146" cy="369332"/>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BBAA1F2F-A01B-4801-B9B1-B87B165054BF}"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800" b="1" i="0" u="none" strike="noStrike" kern="0" cap="none" spc="0" normalizeH="0" baseline="0" noProof="0" dirty="0">
              <a:ln>
                <a:noFill/>
              </a:ln>
              <a:solidFill>
                <a:srgbClr val="FFC000"/>
              </a:solidFill>
              <a:effectLst/>
              <a:uLnTx/>
              <a:uFillTx/>
            </a:endParaRPr>
          </a:p>
        </p:txBody>
      </p:sp>
    </p:spTree>
  </p:cSld>
  <p:clrMapOvr>
    <a:masterClrMapping/>
  </p:clrMapOvr>
  <p:transition>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685800" y="2137064"/>
            <a:ext cx="6553200" cy="4645029"/>
          </a:xfrm>
          <a:prstGeom prst="rect">
            <a:avLst/>
          </a:prstGeom>
        </p:spPr>
        <p:style>
          <a:lnRef idx="1">
            <a:schemeClr val="accent3"/>
          </a:lnRef>
          <a:fillRef idx="2">
            <a:schemeClr val="accent3"/>
          </a:fillRef>
          <a:effectRef idx="1">
            <a:schemeClr val="accent3"/>
          </a:effectRef>
          <a:fontRef idx="minor">
            <a:schemeClr val="dk1"/>
          </a:fontRef>
        </p:style>
      </p:pic>
      <p:sp>
        <p:nvSpPr>
          <p:cNvPr id="5" name="Title 4"/>
          <p:cNvSpPr>
            <a:spLocks noGrp="1"/>
          </p:cNvSpPr>
          <p:nvPr>
            <p:ph type="ctrTitle"/>
          </p:nvPr>
        </p:nvSpPr>
        <p:spPr>
          <a:xfrm>
            <a:off x="877519" y="1641764"/>
            <a:ext cx="7772400" cy="990600"/>
          </a:xfrm>
        </p:spPr>
        <p:txBody>
          <a:bodyPr/>
          <a:lstStyle/>
          <a:p>
            <a:pPr algn="ctr"/>
            <a:r>
              <a:rPr lang="en-US" sz="4400" dirty="0">
                <a:solidFill>
                  <a:schemeClr val="tx2"/>
                </a:solidFill>
                <a:latin typeface="Arial" charset="0"/>
              </a:rPr>
              <a:t>Your CDC+ Team </a:t>
            </a:r>
            <a:br>
              <a:rPr lang="en-US" sz="4400" dirty="0">
                <a:latin typeface="Arial" charset="0"/>
              </a:rPr>
            </a:br>
            <a:endParaRPr lang="en-US" sz="4400" dirty="0"/>
          </a:p>
        </p:txBody>
      </p:sp>
      <p:sp>
        <p:nvSpPr>
          <p:cNvPr id="4" name="Pentagon 3"/>
          <p:cNvSpPr/>
          <p:nvPr/>
        </p:nvSpPr>
        <p:spPr bwMode="auto">
          <a:xfrm>
            <a:off x="0" y="5257800"/>
            <a:ext cx="6858000" cy="1375962"/>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228600" y="5396990"/>
            <a:ext cx="7010400" cy="1200329"/>
          </a:xfrm>
          <a:prstGeom prst="rect">
            <a:avLst/>
          </a:prstGeom>
          <a:noFill/>
        </p:spPr>
        <p:txBody>
          <a:bodyPr wrap="square" rtlCol="0">
            <a:spAutoFit/>
          </a:bodyPr>
          <a:lstStyle/>
          <a:p>
            <a:pPr algn="l"/>
            <a:r>
              <a:rPr lang="en-US" sz="2400" b="1" dirty="0">
                <a:latin typeface="Arial" pitchFamily="34" charset="0"/>
                <a:cs typeface="Arial" pitchFamily="34" charset="0"/>
              </a:rPr>
              <a:t>Participant, Representative, Consultant, Liaison, State Office Program &amp; Fiscal Employer Agent</a:t>
            </a:r>
          </a:p>
        </p:txBody>
      </p:sp>
      <p:sp>
        <p:nvSpPr>
          <p:cNvPr id="2" name="Rectangle 1"/>
          <p:cNvSpPr/>
          <p:nvPr/>
        </p:nvSpPr>
        <p:spPr>
          <a:xfrm>
            <a:off x="8626653" y="6488668"/>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58908EEF-E792-4795-A07C-509FBF752469}"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1" i="0" u="none" strike="noStrike" kern="0" cap="none" spc="0" normalizeH="0" baseline="0" noProof="0" dirty="0">
              <a:ln>
                <a:noFill/>
              </a:ln>
              <a:solidFill>
                <a:srgbClr val="FFC000"/>
              </a:solidFill>
              <a:effectLst/>
              <a:uLnTx/>
              <a:uFillTx/>
            </a:endParaRPr>
          </a:p>
        </p:txBody>
      </p:sp>
    </p:spTree>
    <p:extLst>
      <p:ext uri="{BB962C8B-B14F-4D97-AF65-F5344CB8AC3E}">
        <p14:creationId xmlns:p14="http://schemas.microsoft.com/office/powerpoint/2010/main" val="2450306433"/>
      </p:ext>
    </p:extLst>
  </p:cSld>
  <p:clrMapOvr>
    <a:masterClrMapping/>
  </p:clrMapOvr>
  <p:transition>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9673-9968-4556-8FF9-83B9A3E7E4BA}"/>
              </a:ext>
            </a:extLst>
          </p:cNvPr>
          <p:cNvSpPr>
            <a:spLocks noGrp="1"/>
          </p:cNvSpPr>
          <p:nvPr>
            <p:ph type="title"/>
          </p:nvPr>
        </p:nvSpPr>
        <p:spPr>
          <a:xfrm>
            <a:off x="2748833" y="1371600"/>
            <a:ext cx="7315200" cy="381000"/>
          </a:xfrm>
        </p:spPr>
        <p:txBody>
          <a:bodyPr/>
          <a:lstStyle/>
          <a:p>
            <a:r>
              <a:rPr lang="en-US" sz="4400" dirty="0">
                <a:latin typeface="Arial" panose="020B0604020202020204" pitchFamily="34" charset="0"/>
                <a:cs typeface="Arial" panose="020B0604020202020204" pitchFamily="34" charset="0"/>
              </a:rPr>
              <a:t>Participant </a:t>
            </a:r>
          </a:p>
        </p:txBody>
      </p:sp>
      <p:pic>
        <p:nvPicPr>
          <p:cNvPr id="5" name="Content Placeholder 4">
            <a:extLst>
              <a:ext uri="{FF2B5EF4-FFF2-40B4-BE49-F238E27FC236}">
                <a16:creationId xmlns:a16="http://schemas.microsoft.com/office/drawing/2014/main" id="{EC1BAD40-105E-4655-A001-10E366C7719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286" r="10149"/>
          <a:stretch/>
        </p:blipFill>
        <p:spPr>
          <a:xfrm>
            <a:off x="5220030" y="2895600"/>
            <a:ext cx="3200400" cy="2322576"/>
          </a:xfrm>
        </p:spPr>
      </p:pic>
      <p:sp>
        <p:nvSpPr>
          <p:cNvPr id="8" name="Rectangle 3">
            <a:extLst>
              <a:ext uri="{FF2B5EF4-FFF2-40B4-BE49-F238E27FC236}">
                <a16:creationId xmlns:a16="http://schemas.microsoft.com/office/drawing/2014/main" id="{54D707DE-A4DF-4681-AC36-B71C5D77B27F}"/>
              </a:ext>
            </a:extLst>
          </p:cNvPr>
          <p:cNvSpPr>
            <a:spLocks noChangeArrowheads="1"/>
          </p:cNvSpPr>
          <p:nvPr/>
        </p:nvSpPr>
        <p:spPr bwMode="auto">
          <a:xfrm>
            <a:off x="648030" y="19812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p>
            <a:pPr marL="457200" indent="-457200" algn="l" eaLnBrk="1" hangingPunct="1">
              <a:lnSpc>
                <a:spcPct val="150000"/>
              </a:lnSpc>
              <a:buClr>
                <a:schemeClr val="accent2">
                  <a:lumMod val="75000"/>
                </a:schemeClr>
              </a:buClr>
              <a:buFont typeface="Arial" pitchFamily="34" charset="0"/>
              <a:buChar char="•"/>
              <a:defRPr/>
            </a:pPr>
            <a:r>
              <a:rPr lang="en-US" sz="3200" b="1" dirty="0">
                <a:solidFill>
                  <a:srgbClr val="000000"/>
                </a:solidFill>
                <a:latin typeface="Arial" charset="0"/>
                <a:cs typeface="Arial" charset="0"/>
              </a:rPr>
              <a:t>Decision Maker</a:t>
            </a:r>
          </a:p>
          <a:p>
            <a:pPr marL="457200" indent="-457200" algn="l" eaLnBrk="1" hangingPunct="1">
              <a:lnSpc>
                <a:spcPct val="150000"/>
              </a:lnSpc>
              <a:buClr>
                <a:schemeClr val="accent2">
                  <a:lumMod val="75000"/>
                </a:schemeClr>
              </a:buClr>
              <a:buFont typeface="Arial" pitchFamily="34" charset="0"/>
              <a:buChar char="•"/>
              <a:defRPr/>
            </a:pPr>
            <a:r>
              <a:rPr lang="en-US" sz="3200" b="1" dirty="0">
                <a:solidFill>
                  <a:srgbClr val="000000"/>
                </a:solidFill>
                <a:latin typeface="Arial" charset="0"/>
                <a:cs typeface="Arial" charset="0"/>
              </a:rPr>
              <a:t>Trainee </a:t>
            </a:r>
          </a:p>
          <a:p>
            <a:pPr marL="457200" indent="-457200" algn="l" eaLnBrk="1" hangingPunct="1">
              <a:lnSpc>
                <a:spcPct val="150000"/>
              </a:lnSpc>
              <a:buClr>
                <a:schemeClr val="accent2">
                  <a:lumMod val="75000"/>
                </a:schemeClr>
              </a:buClr>
              <a:buFont typeface="Arial" pitchFamily="34" charset="0"/>
              <a:buChar char="•"/>
              <a:defRPr/>
            </a:pPr>
            <a:r>
              <a:rPr lang="en-US" sz="3200" b="1" dirty="0">
                <a:solidFill>
                  <a:srgbClr val="000000"/>
                </a:solidFill>
                <a:latin typeface="Arial" charset="0"/>
                <a:cs typeface="Arial" charset="0"/>
              </a:rPr>
              <a:t>Employer </a:t>
            </a:r>
          </a:p>
          <a:p>
            <a:pPr marL="457200" indent="-457200" algn="l" eaLnBrk="1" hangingPunct="1">
              <a:lnSpc>
                <a:spcPct val="150000"/>
              </a:lnSpc>
              <a:buClr>
                <a:schemeClr val="accent2">
                  <a:lumMod val="75000"/>
                </a:schemeClr>
              </a:buClr>
              <a:buFont typeface="Arial" pitchFamily="34" charset="0"/>
              <a:buChar char="•"/>
              <a:defRPr/>
            </a:pPr>
            <a:r>
              <a:rPr lang="en-US" sz="3200" b="1" dirty="0">
                <a:solidFill>
                  <a:srgbClr val="000000"/>
                </a:solidFill>
                <a:latin typeface="Arial" charset="0"/>
                <a:cs typeface="Arial" charset="0"/>
              </a:rPr>
              <a:t>Authorized Signer</a:t>
            </a:r>
          </a:p>
          <a:p>
            <a:pPr marL="457200" indent="-457200" algn="l" eaLnBrk="1" hangingPunct="1">
              <a:lnSpc>
                <a:spcPct val="150000"/>
              </a:lnSpc>
              <a:buClr>
                <a:schemeClr val="accent2">
                  <a:lumMod val="75000"/>
                </a:schemeClr>
              </a:buClr>
              <a:buFont typeface="Arial" pitchFamily="34" charset="0"/>
              <a:buChar char="•"/>
              <a:defRPr/>
            </a:pPr>
            <a:r>
              <a:rPr lang="en-US" sz="3200" b="1" dirty="0">
                <a:solidFill>
                  <a:srgbClr val="000000"/>
                </a:solidFill>
                <a:latin typeface="Arial" charset="0"/>
                <a:cs typeface="Arial" charset="0"/>
              </a:rPr>
              <a:t>Manager of the CDC+ Program </a:t>
            </a:r>
          </a:p>
        </p:txBody>
      </p:sp>
      <p:sp>
        <p:nvSpPr>
          <p:cNvPr id="9" name="Rectangle 8">
            <a:extLst>
              <a:ext uri="{FF2B5EF4-FFF2-40B4-BE49-F238E27FC236}">
                <a16:creationId xmlns:a16="http://schemas.microsoft.com/office/drawing/2014/main" id="{7F98F8F8-2FD8-4CE8-ADEC-B7CAEC234186}"/>
              </a:ext>
            </a:extLst>
          </p:cNvPr>
          <p:cNvSpPr/>
          <p:nvPr/>
        </p:nvSpPr>
        <p:spPr>
          <a:xfrm>
            <a:off x="8610600" y="6488668"/>
            <a:ext cx="441147" cy="369332"/>
          </a:xfrm>
          <a:prstGeom prst="rect">
            <a:avLst/>
          </a:prstGeom>
        </p:spPr>
        <p:txBody>
          <a:bodyPr wrap="none">
            <a:spAutoFit/>
          </a:bodyPr>
          <a:lstStyle/>
          <a:p>
            <a:fld id="{F938E77A-C276-4A6B-BB52-A2D7115E53DB}" type="slidenum">
              <a:rPr lang="en-US" altLang="en-US" sz="1800" b="1" smtClean="0">
                <a:solidFill>
                  <a:srgbClr val="FFC000"/>
                </a:solidFill>
                <a:latin typeface="Arial" panose="020B0604020202020204" pitchFamily="34" charset="0"/>
              </a:rPr>
              <a:pPr/>
              <a:t>16</a:t>
            </a:fld>
            <a:endParaRPr lang="en-US" sz="1800" b="1" dirty="0">
              <a:solidFill>
                <a:srgbClr val="FFC000"/>
              </a:solidFill>
              <a:latin typeface="Arial" charset="0"/>
              <a:cs typeface="Arial" charset="0"/>
            </a:endParaRPr>
          </a:p>
        </p:txBody>
      </p:sp>
    </p:spTree>
    <p:extLst>
      <p:ext uri="{BB962C8B-B14F-4D97-AF65-F5344CB8AC3E}">
        <p14:creationId xmlns:p14="http://schemas.microsoft.com/office/powerpoint/2010/main" val="1558755747"/>
      </p:ext>
    </p:extLst>
  </p:cSld>
  <p:clrMapOvr>
    <a:masterClrMapping/>
  </p:clrMapOvr>
  <p:transition>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28600" y="4320436"/>
            <a:ext cx="8686800" cy="20574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23554" name="Title 1"/>
          <p:cNvSpPr>
            <a:spLocks noGrp="1"/>
          </p:cNvSpPr>
          <p:nvPr>
            <p:ph type="title"/>
          </p:nvPr>
        </p:nvSpPr>
        <p:spPr>
          <a:xfrm>
            <a:off x="0" y="1473200"/>
            <a:ext cx="9144000" cy="381000"/>
          </a:xfrm>
        </p:spPr>
        <p:txBody>
          <a:bodyPr/>
          <a:lstStyle/>
          <a:p>
            <a:pPr algn="ctr"/>
            <a:r>
              <a:rPr lang="en-US" sz="4400" dirty="0">
                <a:latin typeface="Arial" charset="0"/>
                <a:cs typeface="Arial" charset="0"/>
              </a:rPr>
              <a:t> </a:t>
            </a:r>
            <a:r>
              <a:rPr lang="en-US" sz="4400" dirty="0">
                <a:solidFill>
                  <a:schemeClr val="tx2"/>
                </a:solidFill>
                <a:latin typeface="Arial" charset="0"/>
                <a:cs typeface="Arial" charset="0"/>
              </a:rPr>
              <a:t>The Representative</a:t>
            </a:r>
          </a:p>
        </p:txBody>
      </p:sp>
      <p:sp>
        <p:nvSpPr>
          <p:cNvPr id="23555" name="Content Placeholder 2"/>
          <p:cNvSpPr>
            <a:spLocks noGrp="1"/>
          </p:cNvSpPr>
          <p:nvPr>
            <p:ph idx="1"/>
          </p:nvPr>
        </p:nvSpPr>
        <p:spPr>
          <a:xfrm>
            <a:off x="228600" y="1854200"/>
            <a:ext cx="8763000" cy="2057400"/>
          </a:xfrm>
        </p:spPr>
        <p:txBody>
          <a:bodyPr/>
          <a:lstStyle/>
          <a:p>
            <a:pPr algn="ctr">
              <a:buNone/>
            </a:pPr>
            <a:r>
              <a:rPr lang="en-US" sz="2400" b="1" dirty="0">
                <a:solidFill>
                  <a:schemeClr val="tx1"/>
                </a:solidFill>
                <a:latin typeface="Arial" charset="0"/>
                <a:cs typeface="Arial" charset="0"/>
              </a:rPr>
              <a:t>Must be 18 years of age</a:t>
            </a:r>
          </a:p>
          <a:p>
            <a:pPr>
              <a:buNone/>
            </a:pPr>
            <a:endParaRPr lang="en-US" sz="2400" b="1" u="sng" dirty="0">
              <a:solidFill>
                <a:schemeClr val="tx1"/>
              </a:solidFill>
              <a:latin typeface="Arial" charset="0"/>
              <a:cs typeface="Arial" charset="0"/>
            </a:endParaRPr>
          </a:p>
          <a:p>
            <a:pPr>
              <a:buNone/>
            </a:pPr>
            <a:endParaRPr lang="en-US" sz="2400" b="1" u="sng" dirty="0">
              <a:latin typeface="Arial" charset="0"/>
              <a:cs typeface="Arial" charset="0"/>
            </a:endParaRPr>
          </a:p>
          <a:p>
            <a:pPr algn="ctr">
              <a:buNone/>
            </a:pPr>
            <a:br>
              <a:rPr lang="en-US" sz="2400" b="1" u="sng" dirty="0">
                <a:latin typeface="Arial" charset="0"/>
                <a:cs typeface="Arial" charset="0"/>
              </a:rPr>
            </a:br>
            <a:endParaRPr lang="en-US" sz="2400" b="1" u="sng" dirty="0">
              <a:latin typeface="Arial" charset="0"/>
              <a:cs typeface="Arial" charset="0"/>
            </a:endParaRPr>
          </a:p>
          <a:p>
            <a:pPr algn="ctr">
              <a:buNone/>
            </a:pPr>
            <a:r>
              <a:rPr lang="en-US" sz="2400" b="1" dirty="0">
                <a:latin typeface="Arial" charset="0"/>
                <a:cs typeface="Arial" charset="0"/>
              </a:rPr>
              <a:t>Cannot be  Paid</a:t>
            </a:r>
          </a:p>
          <a:p>
            <a:pPr algn="ctr">
              <a:buNone/>
            </a:pPr>
            <a:r>
              <a:rPr lang="en-US" sz="2200" b="1" i="1" dirty="0">
                <a:latin typeface="Arial" charset="0"/>
                <a:cs typeface="Arial" charset="0"/>
              </a:rPr>
              <a:t>or</a:t>
            </a:r>
          </a:p>
          <a:p>
            <a:pPr algn="ctr">
              <a:buNone/>
            </a:pPr>
            <a:r>
              <a:rPr lang="en-US" sz="2400" b="1" dirty="0">
                <a:latin typeface="Arial" charset="0"/>
                <a:cs typeface="Arial" charset="0"/>
              </a:rPr>
              <a:t>Benefit from any business authorized to provide services to or for the participant</a:t>
            </a:r>
            <a:r>
              <a:rPr lang="en-US" altLang="en-US" sz="1400" kern="1200" dirty="0">
                <a:solidFill>
                  <a:srgbClr val="6699FF"/>
                </a:solidFill>
                <a:latin typeface="Arial" panose="020B0604020202020204" pitchFamily="34" charset="0"/>
              </a:rPr>
              <a:t> </a:t>
            </a:r>
            <a:endParaRPr lang="en-US" sz="1800" dirty="0">
              <a:latin typeface="Arial" charset="0"/>
              <a:cs typeface="Arial" charset="0"/>
            </a:endParaRPr>
          </a:p>
        </p:txBody>
      </p:sp>
      <p:pic>
        <p:nvPicPr>
          <p:cNvPr id="5" name="Picture 4" descr="father-son.JPG"/>
          <p:cNvPicPr>
            <a:picLocks noChangeAspect="1"/>
          </p:cNvPicPr>
          <p:nvPr/>
        </p:nvPicPr>
        <p:blipFill>
          <a:blip r:embed="rId3" cstate="print"/>
          <a:stretch>
            <a:fillRect/>
          </a:stretch>
        </p:blipFill>
        <p:spPr>
          <a:xfrm>
            <a:off x="838200" y="2667000"/>
            <a:ext cx="1828800" cy="1213104"/>
          </a:xfrm>
          <a:prstGeom prst="rect">
            <a:avLst/>
          </a:prstGeom>
        </p:spPr>
        <p:style>
          <a:lnRef idx="1">
            <a:schemeClr val="accent6"/>
          </a:lnRef>
          <a:fillRef idx="2">
            <a:schemeClr val="accent6"/>
          </a:fillRef>
          <a:effectRef idx="1">
            <a:schemeClr val="accent6"/>
          </a:effectRef>
          <a:fontRef idx="minor">
            <a:schemeClr val="dk1"/>
          </a:fontRef>
        </p:style>
      </p:pic>
      <p:pic>
        <p:nvPicPr>
          <p:cNvPr id="7" name="Picture 6" descr="asian family.JPG"/>
          <p:cNvPicPr>
            <a:picLocks noChangeAspect="1"/>
          </p:cNvPicPr>
          <p:nvPr/>
        </p:nvPicPr>
        <p:blipFill>
          <a:blip r:embed="rId4" cstate="print"/>
          <a:stretch>
            <a:fillRect/>
          </a:stretch>
        </p:blipFill>
        <p:spPr>
          <a:xfrm>
            <a:off x="3581400" y="2590800"/>
            <a:ext cx="1981200" cy="1320800"/>
          </a:xfrm>
          <a:prstGeom prst="rect">
            <a:avLst/>
          </a:prstGeom>
        </p:spPr>
        <p:style>
          <a:lnRef idx="1">
            <a:schemeClr val="accent6"/>
          </a:lnRef>
          <a:fillRef idx="2">
            <a:schemeClr val="accent6"/>
          </a:fillRef>
          <a:effectRef idx="1">
            <a:schemeClr val="accent6"/>
          </a:effectRef>
          <a:fontRef idx="minor">
            <a:schemeClr val="dk1"/>
          </a:fontRef>
        </p:style>
      </p:pic>
      <p:pic>
        <p:nvPicPr>
          <p:cNvPr id="9" name="Picture 8" descr="mom-daughter.JPG"/>
          <p:cNvPicPr>
            <a:picLocks noChangeAspect="1"/>
          </p:cNvPicPr>
          <p:nvPr/>
        </p:nvPicPr>
        <p:blipFill>
          <a:blip r:embed="rId5" cstate="print"/>
          <a:stretch>
            <a:fillRect/>
          </a:stretch>
        </p:blipFill>
        <p:spPr>
          <a:xfrm>
            <a:off x="6705600" y="2514599"/>
            <a:ext cx="1295400" cy="1619645"/>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626653" y="6488668"/>
            <a:ext cx="441147" cy="369332"/>
          </a:xfrm>
          <a:prstGeom prst="rect">
            <a:avLst/>
          </a:prstGeom>
        </p:spPr>
        <p:txBody>
          <a:bodyPr wrap="none">
            <a:spAutoFit/>
          </a:bodyPr>
          <a:lstStyle/>
          <a:p>
            <a:fld id="{F938E77A-C276-4A6B-BB52-A2D7115E53DB}" type="slidenum">
              <a:rPr lang="en-US" altLang="en-US" sz="1800" b="1" smtClean="0">
                <a:solidFill>
                  <a:srgbClr val="FFC000"/>
                </a:solidFill>
                <a:latin typeface="Arial" panose="020B0604020202020204" pitchFamily="34" charset="0"/>
              </a:rPr>
              <a:pPr/>
              <a:t>17</a:t>
            </a:fld>
            <a:endParaRPr lang="en-US" sz="1800" b="1" dirty="0">
              <a:solidFill>
                <a:srgbClr val="FFC000"/>
              </a:solidFill>
              <a:latin typeface="Arial" charset="0"/>
              <a:cs typeface="Arial" charset="0"/>
            </a:endParaRPr>
          </a:p>
        </p:txBody>
      </p:sp>
    </p:spTree>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7687" y="1442372"/>
            <a:ext cx="9144000" cy="381000"/>
          </a:xfrm>
        </p:spPr>
        <p:txBody>
          <a:bodyPr/>
          <a:lstStyle/>
          <a:p>
            <a:pPr algn="ctr"/>
            <a:r>
              <a:rPr lang="en-US" sz="4400" dirty="0">
                <a:solidFill>
                  <a:schemeClr val="tx2"/>
                </a:solidFill>
                <a:latin typeface="Arial" charset="0"/>
                <a:cs typeface="Arial" charset="0"/>
              </a:rPr>
              <a:t>Consultant Roles</a:t>
            </a:r>
          </a:p>
        </p:txBody>
      </p:sp>
      <p:sp>
        <p:nvSpPr>
          <p:cNvPr id="25603" name="Content Placeholder 2"/>
          <p:cNvSpPr>
            <a:spLocks noGrp="1"/>
          </p:cNvSpPr>
          <p:nvPr>
            <p:ph idx="1"/>
          </p:nvPr>
        </p:nvSpPr>
        <p:spPr>
          <a:xfrm>
            <a:off x="381000" y="2286000"/>
            <a:ext cx="6096000" cy="3886200"/>
          </a:xfrm>
        </p:spPr>
        <p:txBody>
          <a:bodyPr/>
          <a:lstStyle/>
          <a:p>
            <a:pPr>
              <a:buFont typeface="Wingdings" pitchFamily="2" charset="2"/>
              <a:buChar char="§"/>
            </a:pPr>
            <a:r>
              <a:rPr lang="en-US" altLang="en-US" sz="2400" b="1" dirty="0">
                <a:latin typeface="Arial" panose="020B0604020202020204" pitchFamily="34" charset="0"/>
                <a:cs typeface="Arial" panose="020B0604020202020204" pitchFamily="34" charset="0"/>
              </a:rPr>
              <a:t>CDC+ Consultants are Medicaid Waiver Support Coordinators that are trained in the CDC+ program</a:t>
            </a:r>
          </a:p>
          <a:p>
            <a:pPr>
              <a:buFont typeface="Wingdings" pitchFamily="2" charset="2"/>
              <a:buChar char="§"/>
            </a:pPr>
            <a:r>
              <a:rPr lang="en-US" altLang="en-US" sz="2400" b="1" dirty="0">
                <a:latin typeface="Arial" panose="020B0604020202020204" pitchFamily="34" charset="0"/>
                <a:cs typeface="Arial" panose="020B0604020202020204" pitchFamily="34" charset="0"/>
              </a:rPr>
              <a:t>Not the decision maker </a:t>
            </a:r>
          </a:p>
          <a:p>
            <a:pPr>
              <a:buFont typeface="Wingdings" pitchFamily="2" charset="2"/>
              <a:buChar char="§"/>
            </a:pPr>
            <a:r>
              <a:rPr lang="en-US" sz="2400" b="1" dirty="0">
                <a:solidFill>
                  <a:schemeClr val="tx1"/>
                </a:solidFill>
                <a:latin typeface="Arial" panose="020B0604020202020204" pitchFamily="34" charset="0"/>
                <a:cs typeface="Arial" panose="020B0604020202020204" pitchFamily="34" charset="0"/>
              </a:rPr>
              <a:t>Provide information, support &amp; technical assistance</a:t>
            </a:r>
          </a:p>
          <a:p>
            <a:pPr>
              <a:buFont typeface="Wingdings" pitchFamily="2" charset="2"/>
              <a:buChar char="§"/>
            </a:pPr>
            <a:r>
              <a:rPr lang="en-US" sz="2400" b="1" dirty="0">
                <a:solidFill>
                  <a:schemeClr val="tx1"/>
                </a:solidFill>
                <a:latin typeface="Arial" panose="020B0604020202020204" pitchFamily="34" charset="0"/>
                <a:cs typeface="Arial" panose="020B0604020202020204" pitchFamily="34" charset="0"/>
              </a:rPr>
              <a:t>Review documentation before being submitted to APD </a:t>
            </a:r>
          </a:p>
          <a:p>
            <a:pPr>
              <a:buFont typeface="Wingdings" pitchFamily="2" charset="2"/>
              <a:buChar char="§"/>
            </a:pPr>
            <a:r>
              <a:rPr lang="en-US" sz="2400" b="1" dirty="0">
                <a:solidFill>
                  <a:schemeClr val="tx1"/>
                </a:solidFill>
                <a:latin typeface="Arial" panose="020B0604020202020204" pitchFamily="34" charset="0"/>
                <a:cs typeface="Arial" panose="020B0604020202020204" pitchFamily="34" charset="0"/>
              </a:rPr>
              <a:t>Ensure Medicaid eligibility</a:t>
            </a:r>
          </a:p>
          <a:p>
            <a:pPr>
              <a:buFontTx/>
              <a:buNone/>
            </a:pPr>
            <a:endParaRPr lang="en-US" sz="1800" dirty="0">
              <a:latin typeface="Arial" charset="0"/>
              <a:cs typeface="Arial" charset="0"/>
            </a:endParaRPr>
          </a:p>
        </p:txBody>
      </p:sp>
      <p:sp>
        <p:nvSpPr>
          <p:cNvPr id="2" name="Rectangle 1"/>
          <p:cNvSpPr/>
          <p:nvPr/>
        </p:nvSpPr>
        <p:spPr>
          <a:xfrm>
            <a:off x="8610600" y="6400800"/>
            <a:ext cx="441146" cy="369332"/>
          </a:xfrm>
          <a:prstGeom prst="rect">
            <a:avLst/>
          </a:prstGeom>
        </p:spPr>
        <p:txBody>
          <a:bodyPr wrap="none">
            <a:spAutoFit/>
          </a:bodyPr>
          <a:lstStyle/>
          <a:p>
            <a:pPr lvl="0" algn="r" eaLnBrk="1" hangingPunct="1"/>
            <a:fld id="{29EDAF27-9DE2-4175-8EDE-96F67E981E31}" type="slidenum">
              <a:rPr lang="en-US" altLang="en-US" sz="1800" b="1">
                <a:solidFill>
                  <a:srgbClr val="FFC000"/>
                </a:solidFill>
                <a:latin typeface="Arial" panose="020B0604020202020204" pitchFamily="34" charset="0"/>
              </a:rPr>
              <a:pPr lvl="0" algn="r" eaLnBrk="1" hangingPunct="1"/>
              <a:t>18</a:t>
            </a:fld>
            <a:endParaRPr lang="en-US" altLang="en-US" sz="1800" b="1" dirty="0">
              <a:solidFill>
                <a:srgbClr val="FFC000"/>
              </a:solidFill>
              <a:latin typeface="Arial" panose="020B0604020202020204" pitchFamily="34" charset="0"/>
            </a:endParaRPr>
          </a:p>
        </p:txBody>
      </p:sp>
      <p:pic>
        <p:nvPicPr>
          <p:cNvPr id="7" name="Picture 6">
            <a:extLst>
              <a:ext uri="{FF2B5EF4-FFF2-40B4-BE49-F238E27FC236}">
                <a16:creationId xmlns:a16="http://schemas.microsoft.com/office/drawing/2014/main" id="{67758701-1FB8-43A4-87B4-CEBDFE26B6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25" r="15091"/>
          <a:stretch/>
        </p:blipFill>
        <p:spPr>
          <a:xfrm>
            <a:off x="6678158" y="2198923"/>
            <a:ext cx="2006548" cy="2821707"/>
          </a:xfrm>
          <a:prstGeom prst="rect">
            <a:avLst/>
          </a:prstGeom>
        </p:spPr>
      </p:pic>
    </p:spTree>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95277"/>
            <a:ext cx="7772400" cy="347518"/>
          </a:xfrm>
        </p:spPr>
        <p:txBody>
          <a:bodyPr/>
          <a:lstStyle/>
          <a:p>
            <a:r>
              <a:rPr lang="en-US" sz="4400" dirty="0">
                <a:solidFill>
                  <a:schemeClr val="tx2"/>
                </a:solidFill>
                <a:latin typeface="Arial" charset="0"/>
                <a:cs typeface="Arial" charset="0"/>
              </a:rPr>
              <a:t>Regional CDC+ Liaison Role</a:t>
            </a:r>
            <a:endParaRPr lang="en-US" sz="4400" dirty="0">
              <a:solidFill>
                <a:schemeClr val="tx2"/>
              </a:solidFill>
            </a:endParaRPr>
          </a:p>
        </p:txBody>
      </p:sp>
      <p:sp>
        <p:nvSpPr>
          <p:cNvPr id="5" name="Content Placeholder 4"/>
          <p:cNvSpPr>
            <a:spLocks noGrp="1"/>
          </p:cNvSpPr>
          <p:nvPr>
            <p:ph sz="half" idx="2"/>
          </p:nvPr>
        </p:nvSpPr>
        <p:spPr>
          <a:xfrm>
            <a:off x="4131803" y="2792565"/>
            <a:ext cx="4724400" cy="3581400"/>
          </a:xfrm>
        </p:spPr>
        <p:txBody>
          <a:bodyPr/>
          <a:lstStyle/>
          <a:p>
            <a:pPr>
              <a:buFont typeface="Wingdings" pitchFamily="2" charset="2"/>
              <a:buChar char="§"/>
            </a:pPr>
            <a:r>
              <a:rPr lang="en-US" sz="2000" b="1" dirty="0">
                <a:latin typeface="Arial" charset="0"/>
                <a:cs typeface="Arial" charset="0"/>
              </a:rPr>
              <a:t>Individual APD employee</a:t>
            </a:r>
          </a:p>
          <a:p>
            <a:pPr>
              <a:buFont typeface="Wingdings" pitchFamily="2" charset="2"/>
              <a:buChar char="§"/>
            </a:pPr>
            <a:r>
              <a:rPr lang="en-US" sz="2000" b="1" dirty="0">
                <a:latin typeface="Arial" charset="0"/>
                <a:cs typeface="Arial" charset="0"/>
              </a:rPr>
              <a:t>Primary contact person for the Region in the CDC+ Program </a:t>
            </a:r>
          </a:p>
          <a:p>
            <a:pPr>
              <a:buFont typeface="Wingdings" pitchFamily="2" charset="2"/>
              <a:buChar char="§"/>
            </a:pPr>
            <a:r>
              <a:rPr lang="en-US" sz="2000" b="1" dirty="0">
                <a:latin typeface="Arial" charset="0"/>
                <a:cs typeface="Arial" charset="0"/>
              </a:rPr>
              <a:t>Oversee local</a:t>
            </a:r>
            <a:br>
              <a:rPr lang="en-US" sz="2000" b="1" dirty="0">
                <a:latin typeface="Arial" charset="0"/>
                <a:cs typeface="Arial" charset="0"/>
              </a:rPr>
            </a:br>
            <a:r>
              <a:rPr lang="en-US" sz="2000" b="1" dirty="0">
                <a:latin typeface="Arial" charset="0"/>
                <a:cs typeface="Arial" charset="0"/>
              </a:rPr>
              <a:t>program operations,</a:t>
            </a:r>
            <a:br>
              <a:rPr lang="en-US" sz="2000" b="1" dirty="0">
                <a:latin typeface="Arial" charset="0"/>
                <a:cs typeface="Arial" charset="0"/>
              </a:rPr>
            </a:br>
            <a:r>
              <a:rPr lang="en-US" sz="2000" b="1" dirty="0">
                <a:latin typeface="Arial" charset="0"/>
                <a:cs typeface="Arial" charset="0"/>
              </a:rPr>
              <a:t>Corrective Action </a:t>
            </a:r>
            <a:br>
              <a:rPr lang="en-US" sz="2000" b="1" dirty="0">
                <a:latin typeface="Arial" charset="0"/>
                <a:cs typeface="Arial" charset="0"/>
              </a:rPr>
            </a:br>
            <a:r>
              <a:rPr lang="en-US" sz="2000" b="1" dirty="0">
                <a:latin typeface="Arial" charset="0"/>
                <a:cs typeface="Arial" charset="0"/>
              </a:rPr>
              <a:t>Plans (CAP)</a:t>
            </a:r>
            <a:endParaRPr lang="en-US" sz="2400" b="1" dirty="0">
              <a:latin typeface="Arial" charset="0"/>
              <a:cs typeface="Arial" charset="0"/>
            </a:endParaRPr>
          </a:p>
          <a:p>
            <a:pPr marL="0" indent="0">
              <a:buNone/>
            </a:pPr>
            <a:r>
              <a:rPr lang="en-US" altLang="en-US" sz="1400" kern="1200" dirty="0">
                <a:solidFill>
                  <a:srgbClr val="6699FF"/>
                </a:solidFill>
                <a:latin typeface="Arial" panose="020B0604020202020204" pitchFamily="34" charset="0"/>
              </a:rPr>
              <a:t>                                                                                    </a:t>
            </a:r>
            <a:endParaRPr lang="en-US" sz="2400" b="1" dirty="0">
              <a:solidFill>
                <a:srgbClr val="FFC000"/>
              </a:solidFill>
              <a:latin typeface="Arial" charset="0"/>
              <a:cs typeface="Arial" charset="0"/>
            </a:endParaRPr>
          </a:p>
          <a:p>
            <a:pPr>
              <a:buFont typeface="Wingdings" pitchFamily="2" charset="2"/>
              <a:buChar char="§"/>
            </a:pP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340" y="4671475"/>
            <a:ext cx="2379863" cy="206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6D0B822-2A67-4A16-9C40-77BB053E42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661"/>
          <a:stretch/>
        </p:blipFill>
        <p:spPr>
          <a:xfrm flipH="1">
            <a:off x="472666" y="2685973"/>
            <a:ext cx="3489734" cy="2933854"/>
          </a:xfrm>
          <a:prstGeom prst="rect">
            <a:avLst/>
          </a:prstGeom>
          <a:effectLst>
            <a:softEdge rad="101600"/>
          </a:effectLst>
        </p:spPr>
      </p:pic>
      <p:sp>
        <p:nvSpPr>
          <p:cNvPr id="7" name="Rectangle 6">
            <a:extLst>
              <a:ext uri="{FF2B5EF4-FFF2-40B4-BE49-F238E27FC236}">
                <a16:creationId xmlns:a16="http://schemas.microsoft.com/office/drawing/2014/main" id="{40438A86-147A-4837-B346-030A037B773C}"/>
              </a:ext>
            </a:extLst>
          </p:cNvPr>
          <p:cNvSpPr/>
          <p:nvPr/>
        </p:nvSpPr>
        <p:spPr>
          <a:xfrm>
            <a:off x="8655508" y="6474023"/>
            <a:ext cx="441147" cy="369332"/>
          </a:xfrm>
          <a:prstGeom prst="rect">
            <a:avLst/>
          </a:prstGeom>
        </p:spPr>
        <p:txBody>
          <a:bodyPr wrap="none">
            <a:spAutoFit/>
          </a:bodyPr>
          <a:lstStyle/>
          <a:p>
            <a:fld id="{48657E20-BF3E-43C5-A8AD-4FC3F1B78832}" type="slidenum">
              <a:rPr lang="en-US" altLang="en-US" sz="1800" b="1">
                <a:solidFill>
                  <a:srgbClr val="FFC000"/>
                </a:solidFill>
                <a:latin typeface="Arial" panose="020B0604020202020204" pitchFamily="34" charset="0"/>
              </a:rPr>
              <a:pPr/>
              <a:t>19</a:t>
            </a:fld>
            <a:endParaRPr lang="en-US" sz="1800" b="1" dirty="0"/>
          </a:p>
        </p:txBody>
      </p:sp>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491DF-69D7-464D-8121-79641CECAA2A}"/>
              </a:ext>
            </a:extLst>
          </p:cNvPr>
          <p:cNvSpPr>
            <a:spLocks noGrp="1"/>
          </p:cNvSpPr>
          <p:nvPr>
            <p:ph idx="1"/>
          </p:nvPr>
        </p:nvSpPr>
        <p:spPr/>
        <p:txBody>
          <a:bodyPr/>
          <a:lstStyle/>
          <a:p>
            <a:pPr eaLnBrk="1" hangingPunct="1">
              <a:buFont typeface="Wingdings" panose="05000000000000000000" pitchFamily="2" charset="2"/>
              <a:buChar char="Ø"/>
              <a:defRPr/>
            </a:pPr>
            <a:r>
              <a:rPr lang="en-US" sz="3200" b="1" dirty="0">
                <a:solidFill>
                  <a:schemeClr val="tx1"/>
                </a:solidFill>
                <a:latin typeface="Arial" charset="0"/>
                <a:cs typeface="Arial" charset="0"/>
              </a:rPr>
              <a:t>Rhonda Sloan</a:t>
            </a:r>
            <a:r>
              <a:rPr lang="en-US" sz="2800" dirty="0">
                <a:solidFill>
                  <a:schemeClr val="tx1"/>
                </a:solidFill>
                <a:latin typeface="Arial" charset="0"/>
                <a:cs typeface="Arial" charset="0"/>
              </a:rPr>
              <a:t>,</a:t>
            </a:r>
            <a:br>
              <a:rPr lang="en-US" sz="2800" dirty="0">
                <a:solidFill>
                  <a:schemeClr val="tx1"/>
                </a:solidFill>
                <a:latin typeface="Arial" charset="0"/>
                <a:cs typeface="Arial" charset="0"/>
              </a:rPr>
            </a:br>
            <a:r>
              <a:rPr lang="en-US" sz="2800" dirty="0">
                <a:solidFill>
                  <a:schemeClr val="tx1"/>
                </a:solidFill>
                <a:latin typeface="Arial" charset="0"/>
                <a:cs typeface="Arial" charset="0"/>
              </a:rPr>
              <a:t> Administrator</a:t>
            </a:r>
          </a:p>
          <a:p>
            <a:pPr eaLnBrk="1" hangingPunct="1">
              <a:buFont typeface="Wingdings" panose="05000000000000000000" pitchFamily="2" charset="2"/>
              <a:buChar char="Ø"/>
              <a:defRPr/>
            </a:pPr>
            <a:r>
              <a:rPr lang="en-US" sz="3200" b="1" dirty="0">
                <a:solidFill>
                  <a:schemeClr val="tx1"/>
                </a:solidFill>
                <a:latin typeface="Arial" charset="0"/>
                <a:cs typeface="Arial" charset="0"/>
              </a:rPr>
              <a:t>Meghan Kirkley</a:t>
            </a:r>
            <a:r>
              <a:rPr lang="en-US" sz="2800" dirty="0">
                <a:solidFill>
                  <a:schemeClr val="tx1"/>
                </a:solidFill>
                <a:latin typeface="Arial" charset="0"/>
                <a:cs typeface="Arial" charset="0"/>
              </a:rPr>
              <a:t>,  </a:t>
            </a:r>
            <a:br>
              <a:rPr lang="en-US" sz="2800" dirty="0">
                <a:solidFill>
                  <a:schemeClr val="tx1"/>
                </a:solidFill>
                <a:latin typeface="Arial" charset="0"/>
                <a:cs typeface="Arial" charset="0"/>
              </a:rPr>
            </a:br>
            <a:r>
              <a:rPr lang="en-US" sz="2800" dirty="0">
                <a:solidFill>
                  <a:schemeClr val="tx1"/>
                </a:solidFill>
                <a:latin typeface="Arial" charset="0"/>
                <a:cs typeface="Arial" charset="0"/>
              </a:rPr>
              <a:t>Program Administrator</a:t>
            </a:r>
          </a:p>
          <a:p>
            <a:pPr eaLnBrk="1" hangingPunct="1">
              <a:buFont typeface="Wingdings" panose="05000000000000000000" pitchFamily="2" charset="2"/>
              <a:buChar char="Ø"/>
              <a:defRPr/>
            </a:pPr>
            <a:r>
              <a:rPr lang="en-US" sz="3200" b="1" dirty="0">
                <a:solidFill>
                  <a:schemeClr val="tx1"/>
                </a:solidFill>
                <a:latin typeface="Arial" charset="0"/>
                <a:cs typeface="Arial" charset="0"/>
              </a:rPr>
              <a:t>Lydia Bustillo</a:t>
            </a:r>
            <a:r>
              <a:rPr lang="en-US" sz="2800" dirty="0">
                <a:solidFill>
                  <a:schemeClr val="tx1"/>
                </a:solidFill>
                <a:latin typeface="Arial" charset="0"/>
                <a:cs typeface="Arial" charset="0"/>
              </a:rPr>
              <a:t>,</a:t>
            </a:r>
            <a:br>
              <a:rPr lang="en-US" sz="2800" dirty="0">
                <a:solidFill>
                  <a:schemeClr val="tx1"/>
                </a:solidFill>
                <a:latin typeface="Arial" charset="0"/>
                <a:cs typeface="Arial" charset="0"/>
              </a:rPr>
            </a:br>
            <a:r>
              <a:rPr lang="en-US" sz="2800" dirty="0">
                <a:latin typeface="Arial" charset="0"/>
                <a:cs typeface="Arial" charset="0"/>
              </a:rPr>
              <a:t>Training and Outreach Coordinator</a:t>
            </a:r>
          </a:p>
          <a:p>
            <a:endParaRPr lang="en-US" dirty="0"/>
          </a:p>
        </p:txBody>
      </p:sp>
      <p:sp>
        <p:nvSpPr>
          <p:cNvPr id="4" name="Title 1">
            <a:extLst>
              <a:ext uri="{FF2B5EF4-FFF2-40B4-BE49-F238E27FC236}">
                <a16:creationId xmlns:a16="http://schemas.microsoft.com/office/drawing/2014/main" id="{45B4EA47-C36A-4502-9C2B-C5456FACECC8}"/>
              </a:ext>
            </a:extLst>
          </p:cNvPr>
          <p:cNvSpPr>
            <a:spLocks noGrp="1"/>
          </p:cNvSpPr>
          <p:nvPr>
            <p:ph type="title"/>
          </p:nvPr>
        </p:nvSpPr>
        <p:spPr>
          <a:xfrm>
            <a:off x="2667000" y="1295400"/>
            <a:ext cx="7315200" cy="381000"/>
          </a:xfrm>
        </p:spPr>
        <p:txBody>
          <a:bodyPr rtlCol="0" anchor="t">
            <a:normAutofit fontScale="90000"/>
          </a:bodyPr>
          <a:lstStyle/>
          <a:p>
            <a:pPr>
              <a:defRPr/>
            </a:pPr>
            <a:r>
              <a:rPr lang="en-US" sz="4400" b="1" dirty="0">
                <a:solidFill>
                  <a:schemeClr val="accent2">
                    <a:lumMod val="75000"/>
                  </a:schemeClr>
                </a:solidFill>
                <a:cs typeface="Arial" charset="0"/>
              </a:rPr>
              <a:t>Introductions</a:t>
            </a:r>
            <a:endParaRPr lang="en-US" sz="4100" b="1" dirty="0">
              <a:solidFill>
                <a:schemeClr val="accent2">
                  <a:lumMod val="75000"/>
                </a:schemeClr>
              </a:solidFill>
            </a:endParaRPr>
          </a:p>
        </p:txBody>
      </p:sp>
      <p:sp>
        <p:nvSpPr>
          <p:cNvPr id="5" name="Rectangle 4">
            <a:extLst>
              <a:ext uri="{FF2B5EF4-FFF2-40B4-BE49-F238E27FC236}">
                <a16:creationId xmlns:a16="http://schemas.microsoft.com/office/drawing/2014/main" id="{B06E8DBB-35B9-49CE-9393-F57AD05F4BD5}"/>
              </a:ext>
            </a:extLst>
          </p:cNvPr>
          <p:cNvSpPr/>
          <p:nvPr/>
        </p:nvSpPr>
        <p:spPr>
          <a:xfrm>
            <a:off x="8754893" y="6474023"/>
            <a:ext cx="312907" cy="369332"/>
          </a:xfrm>
          <a:prstGeom prst="rect">
            <a:avLst/>
          </a:prstGeom>
        </p:spPr>
        <p:txBody>
          <a:bodyPr wrap="none">
            <a:spAutoFit/>
          </a:bodyPr>
          <a:lstStyle/>
          <a:p>
            <a:pPr algn="r"/>
            <a:fld id="{F938E77A-C276-4A6B-BB52-A2D7115E53DB}" type="slidenum">
              <a:rPr lang="en-US" altLang="en-US" sz="1800" b="1" smtClean="0">
                <a:solidFill>
                  <a:srgbClr val="FFC000"/>
                </a:solidFill>
                <a:latin typeface="Arial" panose="020B0604020202020204" pitchFamily="34" charset="0"/>
              </a:rPr>
              <a:pPr algn="r"/>
              <a:t>2</a:t>
            </a:fld>
            <a:endParaRPr lang="en-US" sz="1800" b="1" dirty="0">
              <a:solidFill>
                <a:srgbClr val="FFC000"/>
              </a:solidFill>
              <a:latin typeface="Arial" charset="0"/>
              <a:cs typeface="Arial" charset="0"/>
            </a:endParaRPr>
          </a:p>
        </p:txBody>
      </p:sp>
      <p:pic>
        <p:nvPicPr>
          <p:cNvPr id="9" name="Picture 8">
            <a:extLst>
              <a:ext uri="{FF2B5EF4-FFF2-40B4-BE49-F238E27FC236}">
                <a16:creationId xmlns:a16="http://schemas.microsoft.com/office/drawing/2014/main" id="{2B114422-3349-479A-B3C1-AE1F16978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214346"/>
            <a:ext cx="2969154" cy="2429308"/>
          </a:xfrm>
          <a:prstGeom prst="rect">
            <a:avLst/>
          </a:prstGeom>
        </p:spPr>
      </p:pic>
    </p:spTree>
    <p:extLst>
      <p:ext uri="{BB962C8B-B14F-4D97-AF65-F5344CB8AC3E}">
        <p14:creationId xmlns:p14="http://schemas.microsoft.com/office/powerpoint/2010/main" val="1407117291"/>
      </p:ext>
    </p:extLst>
  </p:cSld>
  <p:clrMapOvr>
    <a:masterClrMapping/>
  </p:clrMapOvr>
  <p:transition>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0"/>
            <a:ext cx="9144000" cy="533400"/>
          </a:xfrm>
        </p:spPr>
        <p:txBody>
          <a:bodyPr/>
          <a:lstStyle/>
          <a:p>
            <a:pPr algn="ctr"/>
            <a:r>
              <a:rPr lang="en-US" sz="4400" dirty="0">
                <a:solidFill>
                  <a:schemeClr val="tx2"/>
                </a:solidFill>
                <a:latin typeface="Arial" charset="0"/>
                <a:cs typeface="Arial" charset="0"/>
              </a:rPr>
              <a:t>CDC+ State Office </a:t>
            </a:r>
            <a:br>
              <a:rPr lang="en-US" sz="4000" dirty="0">
                <a:solidFill>
                  <a:schemeClr val="tx2"/>
                </a:solidFill>
                <a:latin typeface="Arial" charset="0"/>
                <a:cs typeface="Arial" charset="0"/>
              </a:rPr>
            </a:br>
            <a:endParaRPr lang="en-US" sz="4000" dirty="0">
              <a:solidFill>
                <a:schemeClr val="tx2"/>
              </a:solidFill>
              <a:latin typeface="Arial" charset="0"/>
              <a:cs typeface="Arial" charset="0"/>
            </a:endParaRPr>
          </a:p>
        </p:txBody>
      </p:sp>
      <p:sp>
        <p:nvSpPr>
          <p:cNvPr id="28675" name="Content Placeholder 2"/>
          <p:cNvSpPr>
            <a:spLocks noGrp="1"/>
          </p:cNvSpPr>
          <p:nvPr>
            <p:ph idx="1"/>
          </p:nvPr>
        </p:nvSpPr>
        <p:spPr>
          <a:xfrm>
            <a:off x="218661" y="2133601"/>
            <a:ext cx="8991600" cy="2667000"/>
          </a:xfrm>
        </p:spPr>
        <p:txBody>
          <a:bodyPr/>
          <a:lstStyle/>
          <a:p>
            <a:pPr>
              <a:buFont typeface="Wingdings" pitchFamily="2" charset="2"/>
              <a:buChar char="§"/>
              <a:defRPr/>
            </a:pPr>
            <a:r>
              <a:rPr lang="en-US" sz="2400" b="1" dirty="0">
                <a:solidFill>
                  <a:schemeClr val="tx1"/>
                </a:solidFill>
                <a:latin typeface="Arial" pitchFamily="34" charset="0"/>
                <a:cs typeface="Arial" pitchFamily="34" charset="0"/>
              </a:rPr>
              <a:t>Administer the CDC+ Program</a:t>
            </a:r>
          </a:p>
          <a:p>
            <a:pPr>
              <a:buFont typeface="Wingdings" pitchFamily="2" charset="2"/>
              <a:buChar char="§"/>
              <a:defRPr/>
            </a:pPr>
            <a:r>
              <a:rPr lang="en-US" sz="2400" b="1" dirty="0">
                <a:latin typeface="Arial" pitchFamily="34" charset="0"/>
                <a:cs typeface="Arial" pitchFamily="34" charset="0"/>
              </a:rPr>
              <a:t>Develop &amp; interpret policy; Quality Assurance Monitoring  </a:t>
            </a:r>
          </a:p>
          <a:p>
            <a:pPr>
              <a:buFont typeface="Wingdings" pitchFamily="2" charset="2"/>
              <a:buChar char="§"/>
              <a:defRPr/>
            </a:pPr>
            <a:r>
              <a:rPr lang="en-US" sz="2400" b="1" dirty="0">
                <a:solidFill>
                  <a:schemeClr val="tx1"/>
                </a:solidFill>
                <a:latin typeface="Arial" pitchFamily="34" charset="0"/>
                <a:cs typeface="Arial" pitchFamily="34" charset="0"/>
              </a:rPr>
              <a:t>Fiscal and payroll duties</a:t>
            </a:r>
          </a:p>
          <a:p>
            <a:pPr>
              <a:buFont typeface="Wingdings" pitchFamily="2" charset="2"/>
              <a:buChar char="§"/>
              <a:defRPr/>
            </a:pPr>
            <a:r>
              <a:rPr lang="en-US" sz="2400" b="1" dirty="0">
                <a:solidFill>
                  <a:schemeClr val="tx1"/>
                </a:solidFill>
                <a:latin typeface="Arial" pitchFamily="34" charset="0"/>
                <a:cs typeface="Arial" pitchFamily="34" charset="0"/>
              </a:rPr>
              <a:t>Provide customer service &amp;</a:t>
            </a:r>
            <a:r>
              <a:rPr lang="en-US" sz="2400" b="1" dirty="0">
                <a:latin typeface="Arial" pitchFamily="34" charset="0"/>
                <a:cs typeface="Arial" pitchFamily="34" charset="0"/>
              </a:rPr>
              <a:t> technical assistance</a:t>
            </a:r>
          </a:p>
          <a:p>
            <a:pPr>
              <a:buFont typeface="Wingdings" pitchFamily="2" charset="2"/>
              <a:buChar char="§"/>
              <a:defRPr/>
            </a:pPr>
            <a:r>
              <a:rPr lang="en-US" sz="2400" b="1" dirty="0">
                <a:latin typeface="Arial" pitchFamily="34" charset="0"/>
                <a:cs typeface="Arial" pitchFamily="34" charset="0"/>
              </a:rPr>
              <a:t>Develop and update CDC+ training materials</a:t>
            </a:r>
          </a:p>
        </p:txBody>
      </p:sp>
      <p:pic>
        <p:nvPicPr>
          <p:cNvPr id="6" name="Picture 5" descr="Tallahassee Capitol.jpg"/>
          <p:cNvPicPr>
            <a:picLocks noChangeAspect="1"/>
          </p:cNvPicPr>
          <p:nvPr/>
        </p:nvPicPr>
        <p:blipFill>
          <a:blip r:embed="rId3" cstate="print"/>
          <a:stretch>
            <a:fillRect/>
          </a:stretch>
        </p:blipFill>
        <p:spPr>
          <a:xfrm>
            <a:off x="2743200" y="5105400"/>
            <a:ext cx="1219200" cy="1447800"/>
          </a:xfrm>
          <a:prstGeom prst="rect">
            <a:avLst/>
          </a:prstGeom>
        </p:spPr>
      </p:pic>
      <p:pic>
        <p:nvPicPr>
          <p:cNvPr id="7" name="Picture 6" descr="Tallahassee citywide.jpg"/>
          <p:cNvPicPr>
            <a:picLocks noChangeAspect="1"/>
          </p:cNvPicPr>
          <p:nvPr/>
        </p:nvPicPr>
        <p:blipFill>
          <a:blip r:embed="rId4" cstate="print"/>
          <a:stretch>
            <a:fillRect/>
          </a:stretch>
        </p:blipFill>
        <p:spPr>
          <a:xfrm>
            <a:off x="4191000" y="5181600"/>
            <a:ext cx="1981199" cy="1338892"/>
          </a:xfrm>
          <a:prstGeom prst="rect">
            <a:avLst/>
          </a:prstGeom>
        </p:spPr>
      </p:pic>
      <p:pic>
        <p:nvPicPr>
          <p:cNvPr id="8" name="Picture 7" descr="three meet.JPG"/>
          <p:cNvPicPr>
            <a:picLocks noChangeAspect="1"/>
          </p:cNvPicPr>
          <p:nvPr/>
        </p:nvPicPr>
        <p:blipFill>
          <a:blip r:embed="rId5" cstate="print"/>
          <a:stretch>
            <a:fillRect/>
          </a:stretch>
        </p:blipFill>
        <p:spPr>
          <a:xfrm>
            <a:off x="6400800" y="5181600"/>
            <a:ext cx="1946539" cy="1295400"/>
          </a:xfrm>
          <a:prstGeom prst="rect">
            <a:avLst/>
          </a:prstGeom>
        </p:spPr>
      </p:pic>
      <p:sp>
        <p:nvSpPr>
          <p:cNvPr id="2" name="Rectangle 1"/>
          <p:cNvSpPr/>
          <p:nvPr/>
        </p:nvSpPr>
        <p:spPr>
          <a:xfrm>
            <a:off x="8392248" y="6335826"/>
            <a:ext cx="441146" cy="369332"/>
          </a:xfrm>
          <a:prstGeom prst="rect">
            <a:avLst/>
          </a:prstGeom>
        </p:spPr>
        <p:txBody>
          <a:bodyPr wrap="none">
            <a:spAutoFit/>
          </a:bodyPr>
          <a:lstStyle/>
          <a:p>
            <a:pPr lvl="0" algn="r" eaLnBrk="1" hangingPunct="1"/>
            <a:fld id="{33A9C1D3-BC38-4687-80AC-995CB4F4BE55}" type="slidenum">
              <a:rPr lang="en-US" altLang="en-US" sz="1800" b="1">
                <a:solidFill>
                  <a:srgbClr val="FFC000"/>
                </a:solidFill>
                <a:latin typeface="Arial" panose="020B0604020202020204" pitchFamily="34" charset="0"/>
              </a:rPr>
              <a:pPr lvl="0" algn="r" eaLnBrk="1" hangingPunct="1"/>
              <a:t>20</a:t>
            </a:fld>
            <a:endParaRPr lang="en-US" altLang="en-US" sz="1800" b="1" dirty="0">
              <a:solidFill>
                <a:srgbClr val="FFC000"/>
              </a:solidFill>
              <a:latin typeface="Arial" panose="020B0604020202020204" pitchFamily="34" charset="0"/>
            </a:endParaRPr>
          </a:p>
        </p:txBody>
      </p:sp>
      <p:pic>
        <p:nvPicPr>
          <p:cNvPr id="10" name="Picture 9">
            <a:extLst>
              <a:ext uri="{FF2B5EF4-FFF2-40B4-BE49-F238E27FC236}">
                <a16:creationId xmlns:a16="http://schemas.microsoft.com/office/drawing/2014/main" id="{70FBFDAA-D341-4AA9-8783-853C221B75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2395"/>
          <a:stretch/>
        </p:blipFill>
        <p:spPr>
          <a:xfrm>
            <a:off x="531179" y="5175952"/>
            <a:ext cx="1875260" cy="1350188"/>
          </a:xfrm>
          <a:prstGeom prst="rect">
            <a:avLst/>
          </a:prstGeom>
        </p:spPr>
      </p:pic>
    </p:spTree>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861006" y="2315817"/>
            <a:ext cx="7444794" cy="3703698"/>
          </a:xfrm>
        </p:spPr>
        <p:txBody>
          <a:bodyPr/>
          <a:lstStyle/>
          <a:p>
            <a:pPr>
              <a:buFontTx/>
              <a:buNone/>
            </a:pPr>
            <a:endParaRPr lang="en-US" sz="2400" b="1" dirty="0">
              <a:latin typeface="Arial" panose="020B0604020202020204" pitchFamily="34" charset="0"/>
              <a:cs typeface="Arial" panose="020B0604020202020204" pitchFamily="34" charset="0"/>
            </a:endParaRPr>
          </a:p>
          <a:p>
            <a:pPr marL="0" lvl="1"/>
            <a:r>
              <a:rPr lang="en-US" altLang="en-US" sz="2400" b="1" dirty="0">
                <a:solidFill>
                  <a:schemeClr val="tx1"/>
                </a:solidFill>
                <a:latin typeface="Arial" panose="020B0604020202020204" pitchFamily="34" charset="0"/>
                <a:cs typeface="Arial" panose="020B0604020202020204" pitchFamily="34" charset="0"/>
              </a:rPr>
              <a:t>All providers must go through Background Screening Clearinghouse prior start to offer services.  </a:t>
            </a:r>
          </a:p>
          <a:p>
            <a:pPr marL="0" lvl="1"/>
            <a:r>
              <a:rPr lang="en-US" altLang="en-US" sz="2400" b="1" dirty="0">
                <a:solidFill>
                  <a:schemeClr val="tx1"/>
                </a:solidFill>
                <a:latin typeface="Arial" panose="020B0604020202020204" pitchFamily="34" charset="0"/>
                <a:cs typeface="Arial" panose="020B0604020202020204" pitchFamily="34" charset="0"/>
              </a:rPr>
              <a:t>Step by step instructions are available on the website. </a:t>
            </a:r>
          </a:p>
          <a:p>
            <a:pPr>
              <a:buFont typeface="Wingdings" pitchFamily="2" charset="2"/>
              <a:buChar char="§"/>
            </a:pPr>
            <a:endParaRPr lang="en-US" sz="800" dirty="0">
              <a:latin typeface="Arial" charset="0"/>
              <a:cs typeface="Arial" charset="0"/>
            </a:endParaRPr>
          </a:p>
          <a:p>
            <a:pPr>
              <a:buFontTx/>
              <a:buNone/>
            </a:pPr>
            <a:endParaRPr lang="en-US" sz="1800" dirty="0">
              <a:latin typeface="Arial" charset="0"/>
              <a:cs typeface="Arial" charset="0"/>
            </a:endParaRPr>
          </a:p>
        </p:txBody>
      </p:sp>
      <p:sp>
        <p:nvSpPr>
          <p:cNvPr id="46082" name="Title 1"/>
          <p:cNvSpPr>
            <a:spLocks noGrp="1"/>
          </p:cNvSpPr>
          <p:nvPr>
            <p:ph type="title"/>
          </p:nvPr>
        </p:nvSpPr>
        <p:spPr>
          <a:xfrm>
            <a:off x="870945" y="1851695"/>
            <a:ext cx="7886700" cy="650575"/>
          </a:xfrm>
        </p:spPr>
        <p:txBody>
          <a:bodyPr/>
          <a:lstStyle/>
          <a:p>
            <a:pPr algn="ctr"/>
            <a:r>
              <a:rPr lang="en-US" sz="4400" dirty="0">
                <a:solidFill>
                  <a:schemeClr val="tx2"/>
                </a:solidFill>
                <a:latin typeface="Arial" charset="0"/>
                <a:cs typeface="Arial" charset="0"/>
              </a:rPr>
              <a:t>Background Screening Procedure</a:t>
            </a:r>
          </a:p>
        </p:txBody>
      </p:sp>
      <p:sp>
        <p:nvSpPr>
          <p:cNvPr id="2" name="Rectangle 1"/>
          <p:cNvSpPr/>
          <p:nvPr/>
        </p:nvSpPr>
        <p:spPr>
          <a:xfrm>
            <a:off x="8537071" y="6382662"/>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8FD7A1C-518F-4E2C-AA1D-76DFFFE60FA1}"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1" i="0" u="none" strike="noStrike" kern="0" cap="none" spc="0" normalizeH="0" baseline="0" noProof="0" dirty="0">
              <a:ln>
                <a:noFill/>
              </a:ln>
              <a:solidFill>
                <a:srgbClr val="FFC000"/>
              </a:solidFill>
              <a:effectLst/>
              <a:uLnTx/>
              <a:uFillTx/>
            </a:endParaRPr>
          </a:p>
        </p:txBody>
      </p:sp>
      <p:pic>
        <p:nvPicPr>
          <p:cNvPr id="7" name="Picture 6">
            <a:extLst>
              <a:ext uri="{FF2B5EF4-FFF2-40B4-BE49-F238E27FC236}">
                <a16:creationId xmlns:a16="http://schemas.microsoft.com/office/drawing/2014/main" id="{78ECF47E-D0A7-4A3A-BB99-C66B023EF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654650"/>
            <a:ext cx="3505200" cy="1421483"/>
          </a:xfrm>
          <a:prstGeom prst="rect">
            <a:avLst/>
          </a:prstGeom>
        </p:spPr>
      </p:pic>
    </p:spTree>
  </p:cSld>
  <p:clrMapOvr>
    <a:masterClrMapping/>
  </p:clrMapOvr>
  <p:transition>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33600" y="6072343"/>
            <a:ext cx="5867400" cy="381000"/>
          </a:xfrm>
        </p:spPr>
        <p:txBody>
          <a:bodyPr/>
          <a:lstStyle/>
          <a:p>
            <a:pPr algn="r"/>
            <a:r>
              <a:rPr lang="en-US" dirty="0">
                <a:solidFill>
                  <a:schemeClr val="accent2">
                    <a:lumMod val="50000"/>
                  </a:schemeClr>
                </a:solidFill>
                <a:latin typeface="Arial" pitchFamily="34" charset="0"/>
                <a:cs typeface="Arial" pitchFamily="34" charset="0"/>
              </a:rPr>
              <a:t>http://apdcares.org/cdcplus/consumers</a:t>
            </a:r>
            <a:endParaRPr lang="en-US" dirty="0">
              <a:solidFill>
                <a:schemeClr val="accent2">
                  <a:lumMod val="50000"/>
                </a:schemeClr>
              </a:solidFill>
            </a:endParaRPr>
          </a:p>
        </p:txBody>
      </p:sp>
      <p:sp>
        <p:nvSpPr>
          <p:cNvPr id="3" name="Content Placeholder 2"/>
          <p:cNvSpPr>
            <a:spLocks noGrp="1"/>
          </p:cNvSpPr>
          <p:nvPr>
            <p:ph sz="half" idx="1"/>
            <p:custDataLst>
              <p:tags r:id="rId3"/>
            </p:custDataLst>
          </p:nvPr>
        </p:nvSpPr>
        <p:spPr>
          <a:xfrm>
            <a:off x="-53426" y="1855554"/>
            <a:ext cx="3124200" cy="3783013"/>
          </a:xfrm>
        </p:spPr>
        <p:txBody>
          <a:bodyPr/>
          <a:lstStyle/>
          <a:p>
            <a:pPr marL="457200" lvl="1" indent="0">
              <a:buNone/>
            </a:pPr>
            <a:r>
              <a:rPr lang="en-US" sz="4400" b="1" u="sng" dirty="0">
                <a:solidFill>
                  <a:schemeClr val="tx2"/>
                </a:solidFill>
                <a:latin typeface="Arial" pitchFamily="34" charset="0"/>
                <a:cs typeface="Arial" pitchFamily="34" charset="0"/>
              </a:rPr>
              <a:t>Program Toolbox</a:t>
            </a:r>
          </a:p>
          <a:p>
            <a:pPr marL="457200" lvl="1" indent="0">
              <a:buNone/>
            </a:pPr>
            <a:r>
              <a:rPr lang="en-US" sz="1800" dirty="0">
                <a:solidFill>
                  <a:srgbClr val="990000"/>
                </a:solidFill>
                <a:latin typeface="Arial" pitchFamily="34" charset="0"/>
                <a:cs typeface="Arial" pitchFamily="34" charset="0"/>
              </a:rPr>
              <a:t>CDC+ Rule Handbook</a:t>
            </a:r>
          </a:p>
          <a:p>
            <a:pPr marL="457200" lvl="1" indent="0">
              <a:buNone/>
            </a:pPr>
            <a:r>
              <a:rPr lang="en-US" sz="1800" dirty="0">
                <a:solidFill>
                  <a:schemeClr val="tx2"/>
                </a:solidFill>
                <a:latin typeface="Arial" pitchFamily="34" charset="0"/>
                <a:cs typeface="Arial" pitchFamily="34" charset="0"/>
              </a:rPr>
              <a:t>How to Guide</a:t>
            </a:r>
          </a:p>
          <a:p>
            <a:pPr marL="457200" lvl="1" indent="0">
              <a:buNone/>
            </a:pPr>
            <a:r>
              <a:rPr lang="en-US" sz="1800" dirty="0">
                <a:solidFill>
                  <a:srgbClr val="990000"/>
                </a:solidFill>
                <a:latin typeface="Arial" pitchFamily="34" charset="0"/>
                <a:cs typeface="Arial" pitchFamily="34" charset="0"/>
              </a:rPr>
              <a:t>Appendix to the </a:t>
            </a:r>
            <a:br>
              <a:rPr lang="en-US" sz="1800" dirty="0">
                <a:solidFill>
                  <a:srgbClr val="990000"/>
                </a:solidFill>
                <a:latin typeface="Arial" pitchFamily="34" charset="0"/>
                <a:cs typeface="Arial" pitchFamily="34" charset="0"/>
              </a:rPr>
            </a:br>
            <a:r>
              <a:rPr lang="en-US" sz="1800" dirty="0">
                <a:solidFill>
                  <a:srgbClr val="990000"/>
                </a:solidFill>
                <a:latin typeface="Arial" pitchFamily="34" charset="0"/>
                <a:cs typeface="Arial" pitchFamily="34" charset="0"/>
              </a:rPr>
              <a:t>How to guide</a:t>
            </a:r>
            <a:br>
              <a:rPr lang="en-US" sz="2600" b="1" dirty="0">
                <a:latin typeface="Arial" pitchFamily="34" charset="0"/>
                <a:cs typeface="Arial" pitchFamily="34" charset="0"/>
              </a:rPr>
            </a:br>
            <a:br>
              <a:rPr lang="en-US" sz="2600" b="1" dirty="0">
                <a:latin typeface="Arial" pitchFamily="34" charset="0"/>
                <a:cs typeface="Arial" pitchFamily="34" charset="0"/>
              </a:rPr>
            </a:br>
            <a:endParaRPr lang="en-US" sz="2200" b="1" dirty="0">
              <a:solidFill>
                <a:schemeClr val="accent2">
                  <a:lumMod val="75000"/>
                </a:schemeClr>
              </a:solidFill>
              <a:latin typeface="Arial" pitchFamily="34" charset="0"/>
              <a:cs typeface="Arial" pitchFamily="34" charset="0"/>
            </a:endParaRPr>
          </a:p>
        </p:txBody>
      </p:sp>
      <p:sp>
        <p:nvSpPr>
          <p:cNvPr id="4" name="Rectangle 3"/>
          <p:cNvSpPr/>
          <p:nvPr/>
        </p:nvSpPr>
        <p:spPr>
          <a:xfrm>
            <a:off x="8499193" y="6488668"/>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06D0A38C-F9D0-473E-B1DD-606347B12408}"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1" i="0" u="none" strike="noStrike" kern="0" cap="none" spc="0" normalizeH="0" baseline="0" noProof="0" dirty="0">
              <a:ln>
                <a:noFill/>
              </a:ln>
              <a:solidFill>
                <a:srgbClr val="FFC000"/>
              </a:solidFill>
              <a:effectLst/>
              <a:uLnTx/>
              <a:uFillTx/>
            </a:endParaRPr>
          </a:p>
        </p:txBody>
      </p:sp>
      <p:pic>
        <p:nvPicPr>
          <p:cNvPr id="5" name="Picture 4">
            <a:extLst>
              <a:ext uri="{FF2B5EF4-FFF2-40B4-BE49-F238E27FC236}">
                <a16:creationId xmlns:a16="http://schemas.microsoft.com/office/drawing/2014/main" id="{8D6B2ABD-B890-4A7B-9540-DA3158A97336}"/>
              </a:ext>
            </a:extLst>
          </p:cNvPr>
          <p:cNvPicPr>
            <a:picLocks noChangeAspect="1"/>
          </p:cNvPicPr>
          <p:nvPr/>
        </p:nvPicPr>
        <p:blipFill rotWithShape="1">
          <a:blip r:embed="rId6"/>
          <a:srcRect l="5833" r="1666"/>
          <a:stretch/>
        </p:blipFill>
        <p:spPr>
          <a:xfrm>
            <a:off x="2906580" y="1288380"/>
            <a:ext cx="5813187" cy="4771098"/>
          </a:xfrm>
          <a:prstGeom prst="rect">
            <a:avLst/>
          </a:prstGeom>
        </p:spPr>
      </p:pic>
      <p:pic>
        <p:nvPicPr>
          <p:cNvPr id="6" name="Picture 2" descr="See the source image">
            <a:extLst>
              <a:ext uri="{FF2B5EF4-FFF2-40B4-BE49-F238E27FC236}">
                <a16:creationId xmlns:a16="http://schemas.microsoft.com/office/drawing/2014/main" id="{EAAB75CD-8434-420C-8400-82D67365F9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321" y="5204791"/>
            <a:ext cx="1380707" cy="13807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4870143"/>
      </p:ext>
    </p:extLst>
  </p:cSld>
  <p:clrMapOvr>
    <a:masterClrMapping/>
  </p:clrMapOvr>
  <p:transition advClick="0">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066800" y="1219406"/>
            <a:ext cx="8781645" cy="1143000"/>
          </a:xfrm>
        </p:spPr>
        <p:txBody>
          <a:bodyPr/>
          <a:lstStyle/>
          <a:p>
            <a:pPr algn="ctr"/>
            <a:r>
              <a:rPr lang="en-US" sz="4400" dirty="0">
                <a:solidFill>
                  <a:schemeClr val="tx2"/>
                </a:solidFill>
                <a:latin typeface="Arial" charset="0"/>
                <a:cs typeface="Arial" charset="0"/>
              </a:rPr>
              <a:t>Peer Support Groups </a:t>
            </a:r>
            <a:br>
              <a:rPr lang="en-US" sz="4400" dirty="0">
                <a:solidFill>
                  <a:schemeClr val="tx2"/>
                </a:solidFill>
                <a:latin typeface="Arial" charset="0"/>
                <a:cs typeface="Arial" charset="0"/>
              </a:rPr>
            </a:br>
            <a:r>
              <a:rPr lang="en-US" sz="4400" dirty="0">
                <a:solidFill>
                  <a:schemeClr val="tx2"/>
                </a:solidFill>
                <a:latin typeface="Arial" charset="0"/>
                <a:cs typeface="Arial" charset="0"/>
              </a:rPr>
              <a:t>in your Area</a:t>
            </a:r>
          </a:p>
        </p:txBody>
      </p:sp>
      <p:sp>
        <p:nvSpPr>
          <p:cNvPr id="76803" name="Content Placeholder 2"/>
          <p:cNvSpPr>
            <a:spLocks noGrp="1"/>
          </p:cNvSpPr>
          <p:nvPr>
            <p:ph idx="1"/>
          </p:nvPr>
        </p:nvSpPr>
        <p:spPr>
          <a:xfrm>
            <a:off x="16933" y="4352472"/>
            <a:ext cx="3107267" cy="2057400"/>
          </a:xfrm>
        </p:spPr>
        <p:txBody>
          <a:bodyPr/>
          <a:lstStyle/>
          <a:p>
            <a:pPr lvl="1">
              <a:buFont typeface="Wingdings" panose="05000000000000000000" pitchFamily="2" charset="2"/>
              <a:buChar char="ü"/>
            </a:pPr>
            <a:r>
              <a:rPr lang="en-US" sz="2200" b="1" dirty="0">
                <a:solidFill>
                  <a:schemeClr val="tx1"/>
                </a:solidFill>
                <a:latin typeface="Arial" charset="0"/>
                <a:cs typeface="Arial" charset="0"/>
              </a:rPr>
              <a:t>Networking</a:t>
            </a:r>
          </a:p>
          <a:p>
            <a:pPr lvl="1">
              <a:buFont typeface="Wingdings" panose="05000000000000000000" pitchFamily="2" charset="2"/>
              <a:buChar char="ü"/>
            </a:pPr>
            <a:r>
              <a:rPr lang="en-US" sz="2200" b="1" dirty="0">
                <a:solidFill>
                  <a:schemeClr val="tx1"/>
                </a:solidFill>
                <a:latin typeface="Arial" charset="0"/>
                <a:cs typeface="Arial" charset="0"/>
              </a:rPr>
              <a:t>Resources</a:t>
            </a:r>
          </a:p>
          <a:p>
            <a:pPr lvl="1">
              <a:buFont typeface="Wingdings" panose="05000000000000000000" pitchFamily="2" charset="2"/>
              <a:buChar char="ü"/>
            </a:pPr>
            <a:r>
              <a:rPr lang="en-US" sz="2200" b="1" dirty="0">
                <a:solidFill>
                  <a:schemeClr val="tx1"/>
                </a:solidFill>
                <a:latin typeface="Arial" charset="0"/>
                <a:cs typeface="Arial" charset="0"/>
              </a:rPr>
              <a:t>Join NOW!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3" y="2286000"/>
            <a:ext cx="2561694" cy="18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352471"/>
            <a:ext cx="2173265" cy="177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6951" y="2915828"/>
            <a:ext cx="3630612" cy="3277820"/>
          </a:xfrm>
          <a:prstGeom prst="rect">
            <a:avLst/>
          </a:prstGeom>
        </p:spPr>
        <p:txBody>
          <a:bodyPr wrap="square">
            <a:spAutoFit/>
          </a:bodyPr>
          <a:lstStyle/>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Miami</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Ft. Lauderdale</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Melbourne, </a:t>
            </a:r>
            <a:br>
              <a:rPr lang="en-US" sz="1800" kern="0" dirty="0">
                <a:solidFill>
                  <a:srgbClr val="000000"/>
                </a:solidFill>
                <a:latin typeface="Verdana"/>
              </a:rPr>
            </a:br>
            <a:r>
              <a:rPr lang="en-US" sz="1800" kern="0" dirty="0">
                <a:solidFill>
                  <a:srgbClr val="000000"/>
                </a:solidFill>
                <a:latin typeface="Verdana"/>
              </a:rPr>
              <a:t>Tallahassee, Pensacola &amp; Panama City</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Orlando</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Jacksonville, Gainesville &amp; Daytona Beach</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Largo, Tampa</a:t>
            </a:r>
          </a:p>
        </p:txBody>
      </p:sp>
      <p:sp>
        <p:nvSpPr>
          <p:cNvPr id="3" name="Rectangle 2"/>
          <p:cNvSpPr/>
          <p:nvPr/>
        </p:nvSpPr>
        <p:spPr>
          <a:xfrm>
            <a:off x="8550453" y="6412468"/>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A75D677E-5013-4875-BAA5-56219E6AFB8E}"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1" i="0" u="none" strike="noStrike" kern="0" cap="none" spc="0" normalizeH="0" baseline="0" noProof="0" dirty="0">
              <a:ln>
                <a:noFill/>
              </a:ln>
              <a:solidFill>
                <a:srgbClr val="FFC000"/>
              </a:solidFill>
              <a:effectLst/>
              <a:uLnTx/>
              <a:uFillTx/>
            </a:endParaRPr>
          </a:p>
        </p:txBody>
      </p:sp>
      <p:pic>
        <p:nvPicPr>
          <p:cNvPr id="9" name="Picture 8">
            <a:extLst>
              <a:ext uri="{FF2B5EF4-FFF2-40B4-BE49-F238E27FC236}">
                <a16:creationId xmlns:a16="http://schemas.microsoft.com/office/drawing/2014/main" id="{5AE3914C-9FE5-4503-BD26-7820504774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883" y="2500970"/>
            <a:ext cx="2561695" cy="1438771"/>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2000" fill="hold"/>
                                        <p:tgtEl>
                                          <p:spTgt spid="7680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7680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76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 calcmode="lin" valueType="num">
                                      <p:cBhvr>
                                        <p:cTn id="14" dur="2000" fill="hold"/>
                                        <p:tgtEl>
                                          <p:spTgt spid="7680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7680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768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 calcmode="lin" valueType="num">
                                      <p:cBhvr>
                                        <p:cTn id="21" dur="2000" fill="hold"/>
                                        <p:tgtEl>
                                          <p:spTgt spid="7680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7680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862F35-6106-4D1F-883A-754B1D189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124" y="2344941"/>
            <a:ext cx="6635752" cy="4416019"/>
          </a:xfrm>
          <a:prstGeom prst="rect">
            <a:avLst/>
          </a:prstGeom>
          <a:ln>
            <a:noFill/>
          </a:ln>
          <a:effectLst>
            <a:softEdge rad="112500"/>
          </a:effectLst>
        </p:spPr>
      </p:pic>
      <p:sp>
        <p:nvSpPr>
          <p:cNvPr id="34818" name="Title 1"/>
          <p:cNvSpPr>
            <a:spLocks noGrp="1"/>
          </p:cNvSpPr>
          <p:nvPr>
            <p:ph type="title"/>
          </p:nvPr>
        </p:nvSpPr>
        <p:spPr>
          <a:xfrm>
            <a:off x="0" y="1600200"/>
            <a:ext cx="9144000" cy="381000"/>
          </a:xfrm>
        </p:spPr>
        <p:txBody>
          <a:bodyPr/>
          <a:lstStyle/>
          <a:p>
            <a:pPr algn="ctr"/>
            <a:r>
              <a:rPr lang="en-US" sz="4400" dirty="0">
                <a:solidFill>
                  <a:schemeClr val="tx2"/>
                </a:solidFill>
                <a:latin typeface="Arial" charset="0"/>
                <a:cs typeface="Arial" charset="0"/>
              </a:rPr>
              <a:t>Q &amp; A Session</a:t>
            </a: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762" y="3545924"/>
            <a:ext cx="900214" cy="90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2564" y="3619502"/>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863" y="3104356"/>
            <a:ext cx="685799"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42426" y="6391628"/>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DF8BB88A-30D3-4DC8-9E87-C3802CCB8C5C}"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1" i="0" u="none" strike="noStrike" kern="0" cap="none" spc="0" normalizeH="0" baseline="0" noProof="0" dirty="0">
              <a:ln>
                <a:noFill/>
              </a:ln>
              <a:solidFill>
                <a:srgbClr val="FFC000"/>
              </a:solidFill>
              <a:effectLst/>
              <a:uLnTx/>
              <a:uFillTx/>
            </a:endParaRPr>
          </a:p>
        </p:txBody>
      </p:sp>
      <p:pic>
        <p:nvPicPr>
          <p:cNvPr id="9" name="Picture 3">
            <a:extLst>
              <a:ext uri="{FF2B5EF4-FFF2-40B4-BE49-F238E27FC236}">
                <a16:creationId xmlns:a16="http://schemas.microsoft.com/office/drawing/2014/main" id="{0EE32C3B-0295-4798-8576-52D6609213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763045"/>
            <a:ext cx="513555" cy="51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2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525" y="1371600"/>
            <a:ext cx="9144000" cy="381000"/>
          </a:xfrm>
        </p:spPr>
        <p:txBody>
          <a:bodyPr/>
          <a:lstStyle/>
          <a:p>
            <a:pPr algn="ctr"/>
            <a:r>
              <a:rPr lang="en-US" sz="4400" dirty="0">
                <a:solidFill>
                  <a:schemeClr val="tx2"/>
                </a:solidFill>
                <a:latin typeface="Arial" charset="0"/>
                <a:cs typeface="Arial" charset="0"/>
              </a:rPr>
              <a:t>Thank You</a:t>
            </a:r>
          </a:p>
        </p:txBody>
      </p:sp>
      <p:sp>
        <p:nvSpPr>
          <p:cNvPr id="33795" name="Content Placeholder 2"/>
          <p:cNvSpPr>
            <a:spLocks noGrp="1"/>
          </p:cNvSpPr>
          <p:nvPr>
            <p:ph idx="1"/>
          </p:nvPr>
        </p:nvSpPr>
        <p:spPr>
          <a:xfrm>
            <a:off x="534322" y="3687120"/>
            <a:ext cx="6853431" cy="3647184"/>
          </a:xfrm>
        </p:spPr>
        <p:txBody>
          <a:bodyPr/>
          <a:lstStyle/>
          <a:p>
            <a:pPr>
              <a:buNone/>
            </a:pPr>
            <a:r>
              <a:rPr lang="en-US" sz="2800" b="1" dirty="0">
                <a:latin typeface="Arial" charset="0"/>
                <a:cs typeface="Arial" charset="0"/>
              </a:rPr>
              <a:t>CDC+ Customer Service  </a:t>
            </a:r>
            <a:br>
              <a:rPr lang="en-US" sz="2800" b="1" dirty="0">
                <a:latin typeface="Arial" charset="0"/>
                <a:cs typeface="Arial" charset="0"/>
              </a:rPr>
            </a:br>
            <a:r>
              <a:rPr lang="en-US" sz="2800" b="1" dirty="0">
                <a:latin typeface="Arial" charset="0"/>
                <a:cs typeface="Arial" charset="0"/>
              </a:rPr>
              <a:t>1-866-761-7043 </a:t>
            </a:r>
          </a:p>
          <a:p>
            <a:pPr>
              <a:buNone/>
            </a:pPr>
            <a:endParaRPr lang="en-US" sz="2200" b="1" i="1" dirty="0">
              <a:latin typeface="Arial" charset="0"/>
              <a:cs typeface="Arial" charset="0"/>
            </a:endParaRPr>
          </a:p>
          <a:p>
            <a:pPr>
              <a:buNone/>
            </a:pPr>
            <a:endParaRPr lang="en-US" sz="1800" dirty="0">
              <a:latin typeface="Arial" charset="0"/>
              <a:cs typeface="Arial" charset="0"/>
            </a:endParaRPr>
          </a:p>
          <a:p>
            <a:pPr>
              <a:buNone/>
            </a:pPr>
            <a:endParaRPr lang="en-US" sz="1800" b="1" dirty="0">
              <a:solidFill>
                <a:srgbClr val="0070C0"/>
              </a:solidFill>
              <a:latin typeface="Arial" charset="0"/>
              <a:cs typeface="Arial" charset="0"/>
            </a:endParaRPr>
          </a:p>
          <a:p>
            <a:pPr>
              <a:buNone/>
            </a:pPr>
            <a:endParaRPr lang="en-US" sz="1800" b="1" dirty="0">
              <a:latin typeface="Arial" charset="0"/>
              <a:cs typeface="Arial" charset="0"/>
            </a:endParaRPr>
          </a:p>
          <a:p>
            <a:pPr>
              <a:buFontTx/>
              <a:buNone/>
            </a:pPr>
            <a:endParaRPr lang="en-US" sz="800" dirty="0">
              <a:latin typeface="Arial" charset="0"/>
              <a:cs typeface="Arial" charset="0"/>
            </a:endParaRPr>
          </a:p>
        </p:txBody>
      </p:sp>
      <p:sp>
        <p:nvSpPr>
          <p:cNvPr id="2" name="Rectangle 1"/>
          <p:cNvSpPr/>
          <p:nvPr/>
        </p:nvSpPr>
        <p:spPr>
          <a:xfrm>
            <a:off x="639738" y="2031992"/>
            <a:ext cx="8834631" cy="1200329"/>
          </a:xfrm>
          <a:prstGeom prst="rect">
            <a:avLst/>
          </a:prstGeom>
        </p:spPr>
        <p:txBody>
          <a:bodyPr wrap="square">
            <a:spAutoFit/>
          </a:bodyPr>
          <a:lstStyle/>
          <a:p>
            <a:pPr algn="l"/>
            <a:r>
              <a:rPr lang="en-US" sz="2400" dirty="0">
                <a:latin typeface="Arial" panose="020B0604020202020204" pitchFamily="34" charset="0"/>
                <a:cs typeface="Arial" panose="020B0604020202020204" pitchFamily="34" charset="0"/>
              </a:rPr>
              <a:t>Customer Service is available Monday through Friday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(8:00 A.M. – 5:00 P.M. EDT)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excluding state holidays.</a:t>
            </a:r>
          </a:p>
        </p:txBody>
      </p:sp>
      <p:sp>
        <p:nvSpPr>
          <p:cNvPr id="3" name="Rectangle 2"/>
          <p:cNvSpPr/>
          <p:nvPr/>
        </p:nvSpPr>
        <p:spPr>
          <a:xfrm>
            <a:off x="8550453" y="6412468"/>
            <a:ext cx="44114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800" b="1" i="0" u="none" strike="noStrike" kern="0" cap="none" spc="0" normalizeH="0" baseline="0" noProof="0" smtClean="0">
                <a:ln>
                  <a:noFill/>
                </a:ln>
                <a:solidFill>
                  <a:srgbClr val="FFC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1" i="0" u="none" strike="noStrike" kern="0" cap="none" spc="0" normalizeH="0" baseline="0" noProof="0" dirty="0">
              <a:ln>
                <a:noFill/>
              </a:ln>
              <a:solidFill>
                <a:srgbClr val="FFC000"/>
              </a:solidFill>
              <a:effectLst/>
              <a:uLnTx/>
              <a:uFillTx/>
            </a:endParaRPr>
          </a:p>
        </p:txBody>
      </p:sp>
      <p:pic>
        <p:nvPicPr>
          <p:cNvPr id="7" name="Picture 6">
            <a:extLst>
              <a:ext uri="{FF2B5EF4-FFF2-40B4-BE49-F238E27FC236}">
                <a16:creationId xmlns:a16="http://schemas.microsoft.com/office/drawing/2014/main" id="{02AF74FA-8D82-4B6C-8AB9-0E236E66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310" y="2956033"/>
            <a:ext cx="3705149" cy="2838144"/>
          </a:xfrm>
          <a:prstGeom prst="rect">
            <a:avLst/>
          </a:prstGeom>
        </p:spPr>
      </p:pic>
      <p:pic>
        <p:nvPicPr>
          <p:cNvPr id="8" name="Picture 7">
            <a:extLst>
              <a:ext uri="{FF2B5EF4-FFF2-40B4-BE49-F238E27FC236}">
                <a16:creationId xmlns:a16="http://schemas.microsoft.com/office/drawing/2014/main" id="{C725A612-4615-4DF0-AB4D-44D314E5C507}"/>
              </a:ext>
            </a:extLst>
          </p:cNvPr>
          <p:cNvPicPr>
            <a:picLocks noChangeAspect="1"/>
          </p:cNvPicPr>
          <p:nvPr/>
        </p:nvPicPr>
        <p:blipFill rotWithShape="1">
          <a:blip r:embed="rId4">
            <a:extLst>
              <a:ext uri="{28A0092B-C50C-407E-A947-70E740481C1C}">
                <a14:useLocalDpi xmlns:a14="http://schemas.microsoft.com/office/drawing/2010/main" val="0"/>
              </a:ext>
            </a:extLst>
          </a:blip>
          <a:srcRect l="1747" b="1747"/>
          <a:stretch/>
        </p:blipFill>
        <p:spPr>
          <a:xfrm>
            <a:off x="1756247" y="4614152"/>
            <a:ext cx="1289355" cy="1289355"/>
          </a:xfrm>
          <a:prstGeom prst="rect">
            <a:avLst/>
          </a:prstGeom>
        </p:spPr>
      </p:pic>
    </p:spTree>
    <p:extLst>
      <p:ext uri="{BB962C8B-B14F-4D97-AF65-F5344CB8AC3E}">
        <p14:creationId xmlns:p14="http://schemas.microsoft.com/office/powerpoint/2010/main" val="1196366073"/>
      </p:ext>
    </p:extLst>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00200" y="1295400"/>
            <a:ext cx="6858000" cy="762000"/>
          </a:xfrm>
        </p:spPr>
        <p:txBody>
          <a:bodyPr/>
          <a:lstStyle/>
          <a:p>
            <a:pPr algn="ctr"/>
            <a:r>
              <a:rPr lang="en-US" sz="4400" dirty="0">
                <a:solidFill>
                  <a:schemeClr val="tx2"/>
                </a:solidFill>
                <a:latin typeface="Arial" charset="0"/>
              </a:rPr>
              <a:t>Presentation Overview</a:t>
            </a:r>
          </a:p>
        </p:txBody>
      </p:sp>
      <p:sp>
        <p:nvSpPr>
          <p:cNvPr id="9" name="TextBox 8"/>
          <p:cNvSpPr txBox="1"/>
          <p:nvPr/>
        </p:nvSpPr>
        <p:spPr>
          <a:xfrm>
            <a:off x="533400" y="2648783"/>
            <a:ext cx="5943600" cy="22898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lnSpc>
                <a:spcPct val="90000"/>
              </a:lnSpc>
              <a:spcAft>
                <a:spcPct val="50000"/>
              </a:spcAft>
              <a:buClr>
                <a:schemeClr val="accent6"/>
              </a:buClr>
            </a:pPr>
            <a:r>
              <a:rPr lang="en-US" sz="2800" b="1" dirty="0">
                <a:solidFill>
                  <a:schemeClr val="tx1"/>
                </a:solidFill>
                <a:latin typeface="Arial" pitchFamily="34" charset="0"/>
                <a:cs typeface="Arial" pitchFamily="34" charset="0"/>
              </a:rPr>
              <a:t>What is the CDC+ Program? </a:t>
            </a:r>
          </a:p>
          <a:p>
            <a:pPr marL="457200" indent="-457200" algn="l">
              <a:lnSpc>
                <a:spcPct val="90000"/>
              </a:lnSpc>
              <a:spcAft>
                <a:spcPct val="50000"/>
              </a:spcAft>
              <a:buClr>
                <a:schemeClr val="accent6"/>
              </a:buClr>
              <a:buFont typeface="Courier New" pitchFamily="49" charset="0"/>
              <a:buChar char="o"/>
            </a:pPr>
            <a:r>
              <a:rPr lang="en-US" sz="2800" b="1" dirty="0">
                <a:solidFill>
                  <a:schemeClr val="tx1"/>
                </a:solidFill>
                <a:latin typeface="Arial" pitchFamily="34" charset="0"/>
                <a:cs typeface="Arial" pitchFamily="34" charset="0"/>
              </a:rPr>
              <a:t>Description</a:t>
            </a:r>
          </a:p>
          <a:p>
            <a:pPr marL="457200" indent="-457200" algn="l">
              <a:lnSpc>
                <a:spcPct val="90000"/>
              </a:lnSpc>
              <a:spcAft>
                <a:spcPct val="50000"/>
              </a:spcAft>
              <a:buClr>
                <a:schemeClr val="accent6"/>
              </a:buClr>
              <a:buFont typeface="Courier New" pitchFamily="49" charset="0"/>
              <a:buChar char="o"/>
            </a:pPr>
            <a:r>
              <a:rPr lang="en-US" sz="2800" b="1" dirty="0">
                <a:solidFill>
                  <a:schemeClr val="tx1"/>
                </a:solidFill>
                <a:latin typeface="Arial" pitchFamily="34" charset="0"/>
                <a:cs typeface="Arial" pitchFamily="34" charset="0"/>
              </a:rPr>
              <a:t>Responsibilities</a:t>
            </a:r>
          </a:p>
          <a:p>
            <a:pPr marL="457200" indent="-457200" algn="l">
              <a:lnSpc>
                <a:spcPct val="90000"/>
              </a:lnSpc>
              <a:spcAft>
                <a:spcPct val="50000"/>
              </a:spcAft>
              <a:buClr>
                <a:schemeClr val="accent6"/>
              </a:buClr>
              <a:buFont typeface="Courier New" pitchFamily="49" charset="0"/>
              <a:buChar char="o"/>
            </a:pPr>
            <a:r>
              <a:rPr lang="en-US" sz="2800" b="1" dirty="0">
                <a:solidFill>
                  <a:schemeClr val="tx1"/>
                </a:solidFill>
                <a:latin typeface="Arial" pitchFamily="34" charset="0"/>
                <a:cs typeface="Arial" pitchFamily="34" charset="0"/>
              </a:rPr>
              <a:t>Updates</a:t>
            </a:r>
          </a:p>
        </p:txBody>
      </p:sp>
      <p:sp>
        <p:nvSpPr>
          <p:cNvPr id="2" name="Rectangle 1"/>
          <p:cNvSpPr/>
          <p:nvPr/>
        </p:nvSpPr>
        <p:spPr>
          <a:xfrm>
            <a:off x="8816340" y="6488668"/>
            <a:ext cx="251460" cy="369332"/>
          </a:xfrm>
          <a:prstGeom prst="rect">
            <a:avLst/>
          </a:prstGeom>
        </p:spPr>
        <p:txBody>
          <a:bodyPr wrap="square">
            <a:spAutoFit/>
          </a:bodyPr>
          <a:lstStyle/>
          <a:p>
            <a:pPr lvl="0" algn="r" eaLnBrk="1" hangingPunct="1"/>
            <a:fld id="{DB825B80-31CA-44CE-851B-6D4AC4A6E4CA}" type="slidenum">
              <a:rPr lang="en-US" altLang="en-US" sz="1800" b="1">
                <a:solidFill>
                  <a:srgbClr val="FFC000"/>
                </a:solidFill>
                <a:latin typeface="Arial" panose="020B0604020202020204" pitchFamily="34" charset="0"/>
              </a:rPr>
              <a:pPr lvl="0" algn="r" eaLnBrk="1" hangingPunct="1"/>
              <a:t>3</a:t>
            </a:fld>
            <a:endParaRPr lang="en-US" altLang="en-US" sz="1800" b="1" dirty="0">
              <a:solidFill>
                <a:srgbClr val="FFC000"/>
              </a:solidFill>
              <a:latin typeface="Arial" panose="020B0604020202020204" pitchFamily="34" charset="0"/>
            </a:endParaRPr>
          </a:p>
        </p:txBody>
      </p:sp>
      <p:pic>
        <p:nvPicPr>
          <p:cNvPr id="10" name="Picture 9">
            <a:extLst>
              <a:ext uri="{FF2B5EF4-FFF2-40B4-BE49-F238E27FC236}">
                <a16:creationId xmlns:a16="http://schemas.microsoft.com/office/drawing/2014/main" id="{50EB3D48-4FC8-4419-A785-BC073929C26B}"/>
              </a:ext>
            </a:extLst>
          </p:cNvPr>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4419600" y="3072005"/>
            <a:ext cx="5257800" cy="3601329"/>
          </a:xfrm>
          <a:prstGeom prst="rect">
            <a:avLst/>
          </a:prstGeom>
        </p:spPr>
      </p:pic>
      <p:sp>
        <p:nvSpPr>
          <p:cNvPr id="5" name="TextBox 4">
            <a:extLst>
              <a:ext uri="{FF2B5EF4-FFF2-40B4-BE49-F238E27FC236}">
                <a16:creationId xmlns:a16="http://schemas.microsoft.com/office/drawing/2014/main" id="{9A47C643-994D-47D7-B02C-10CD52EAF2C8}"/>
              </a:ext>
            </a:extLst>
          </p:cNvPr>
          <p:cNvSpPr txBox="1"/>
          <p:nvPr/>
        </p:nvSpPr>
        <p:spPr>
          <a:xfrm>
            <a:off x="6629400" y="4648200"/>
            <a:ext cx="1295400" cy="523220"/>
          </a:xfrm>
          <a:prstGeom prst="rect">
            <a:avLst/>
          </a:prstGeom>
          <a:noFill/>
        </p:spPr>
        <p:txBody>
          <a:bodyPr wrap="square" rtlCol="0">
            <a:spAutoFit/>
          </a:bodyPr>
          <a:lstStyle/>
          <a:p>
            <a:r>
              <a:rPr lang="en-US" sz="2800" b="1" dirty="0">
                <a:solidFill>
                  <a:schemeClr val="accent2">
                    <a:lumMod val="50000"/>
                  </a:schemeClr>
                </a:solidFill>
              </a:rPr>
              <a:t>CDC+</a:t>
            </a:r>
          </a:p>
        </p:txBody>
      </p:sp>
    </p:spTree>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161" y="1390050"/>
            <a:ext cx="5486400" cy="381000"/>
          </a:xfrm>
        </p:spPr>
        <p:txBody>
          <a:bodyPr/>
          <a:lstStyle/>
          <a:p>
            <a:pPr algn="ctr"/>
            <a:r>
              <a:rPr lang="en-US" sz="4400" dirty="0">
                <a:latin typeface="Arial" charset="0"/>
              </a:rPr>
              <a:t>CDC+ History</a:t>
            </a:r>
            <a:endParaRPr lang="en-US" sz="4400" dirty="0">
              <a:solidFill>
                <a:schemeClr val="tx2"/>
              </a:solidFill>
            </a:endParaRPr>
          </a:p>
        </p:txBody>
      </p:sp>
      <p:sp>
        <p:nvSpPr>
          <p:cNvPr id="3" name="Content Placeholder 2"/>
          <p:cNvSpPr>
            <a:spLocks noGrp="1"/>
          </p:cNvSpPr>
          <p:nvPr>
            <p:ph idx="1"/>
          </p:nvPr>
        </p:nvSpPr>
        <p:spPr>
          <a:xfrm>
            <a:off x="152400" y="2244142"/>
            <a:ext cx="8763000" cy="4191000"/>
          </a:xfrm>
        </p:spPr>
        <p:txBody>
          <a:bodyPr/>
          <a:lstStyle/>
          <a:p>
            <a:pPr>
              <a:buFont typeface="Wingdings" panose="05000000000000000000" pitchFamily="2" charset="2"/>
              <a:buChar char="Ø"/>
            </a:pPr>
            <a:r>
              <a:rPr lang="en-US" sz="2700" b="1" dirty="0">
                <a:solidFill>
                  <a:schemeClr val="tx1"/>
                </a:solidFill>
                <a:latin typeface="Arial" charset="0"/>
                <a:cs typeface="Arial" charset="0"/>
              </a:rPr>
              <a:t>Began in 2000 – research-Consumer-Directed Care (CDC) </a:t>
            </a:r>
          </a:p>
          <a:p>
            <a:pPr>
              <a:buFont typeface="Wingdings" panose="05000000000000000000" pitchFamily="2" charset="2"/>
              <a:buChar char="Ø"/>
            </a:pPr>
            <a:r>
              <a:rPr lang="en-US" sz="2700" b="1" dirty="0">
                <a:solidFill>
                  <a:schemeClr val="tx1"/>
                </a:solidFill>
                <a:latin typeface="Arial" charset="0"/>
                <a:cs typeface="Arial" charset="0"/>
              </a:rPr>
              <a:t>January 2004 – Consumer-Directed Care Plus (CDC+) demonstration phase</a:t>
            </a:r>
          </a:p>
          <a:p>
            <a:pPr>
              <a:buFont typeface="Wingdings" panose="05000000000000000000" pitchFamily="2" charset="2"/>
              <a:buChar char="Ø"/>
            </a:pPr>
            <a:r>
              <a:rPr lang="en-US" sz="2700" b="1" dirty="0">
                <a:latin typeface="Arial" charset="0"/>
                <a:cs typeface="Arial" charset="0"/>
              </a:rPr>
              <a:t>March 2008</a:t>
            </a:r>
            <a:r>
              <a:rPr lang="en-US" sz="2700" b="1" dirty="0">
                <a:solidFill>
                  <a:schemeClr val="tx1"/>
                </a:solidFill>
                <a:latin typeface="Arial" charset="0"/>
                <a:cs typeface="Arial" charset="0"/>
              </a:rPr>
              <a:t> – </a:t>
            </a:r>
            <a:r>
              <a:rPr lang="en-US" sz="2700" b="1" dirty="0">
                <a:latin typeface="Arial" charset="0"/>
                <a:cs typeface="Arial" charset="0"/>
              </a:rPr>
              <a:t>CDC+ became a permanent Florida Medicaid State Plan </a:t>
            </a:r>
            <a:r>
              <a:rPr lang="en-US" sz="2700" b="1" dirty="0">
                <a:solidFill>
                  <a:schemeClr val="tx1"/>
                </a:solidFill>
                <a:latin typeface="Arial" charset="0"/>
                <a:cs typeface="Arial" charset="0"/>
              </a:rPr>
              <a:t>Option</a:t>
            </a:r>
          </a:p>
          <a:p>
            <a:r>
              <a:rPr lang="en-US" sz="2700" b="1" dirty="0">
                <a:latin typeface="Arial "/>
              </a:rPr>
              <a:t>As of June 6, 2018 a total of 3,176 people are actively managing their CDC+ budget</a:t>
            </a:r>
          </a:p>
        </p:txBody>
      </p:sp>
      <p:sp>
        <p:nvSpPr>
          <p:cNvPr id="5" name="Rectangle 4"/>
          <p:cNvSpPr/>
          <p:nvPr/>
        </p:nvSpPr>
        <p:spPr>
          <a:xfrm>
            <a:off x="8754893" y="6488668"/>
            <a:ext cx="312907" cy="369332"/>
          </a:xfrm>
          <a:prstGeom prst="rect">
            <a:avLst/>
          </a:prstGeom>
        </p:spPr>
        <p:txBody>
          <a:bodyPr wrap="none">
            <a:spAutoFit/>
          </a:bodyPr>
          <a:lstStyle/>
          <a:p>
            <a:pPr lvl="0" algn="r" eaLnBrk="1" hangingPunct="1"/>
            <a:fld id="{5F3188F3-919F-4A2E-BECC-D0377AC97387}" type="slidenum">
              <a:rPr lang="en-US" altLang="en-US" sz="1800" b="1">
                <a:solidFill>
                  <a:srgbClr val="FFC000"/>
                </a:solidFill>
                <a:latin typeface="Arial" panose="020B0604020202020204" pitchFamily="34" charset="0"/>
              </a:rPr>
              <a:pPr lvl="0" algn="r" eaLnBrk="1" hangingPunct="1"/>
              <a:t>4</a:t>
            </a:fld>
            <a:endParaRPr lang="en-US" altLang="en-US" sz="1800" b="1" dirty="0">
              <a:solidFill>
                <a:srgbClr val="FFC000"/>
              </a:solidFill>
              <a:latin typeface="Arial" panose="020B0604020202020204" pitchFamily="34" charset="0"/>
            </a:endParaRPr>
          </a:p>
        </p:txBody>
      </p:sp>
      <p:pic>
        <p:nvPicPr>
          <p:cNvPr id="6" name="Picture 5">
            <a:extLst>
              <a:ext uri="{FF2B5EF4-FFF2-40B4-BE49-F238E27FC236}">
                <a16:creationId xmlns:a16="http://schemas.microsoft.com/office/drawing/2014/main" id="{5CCB2DF9-D2B5-4A55-AB45-2BE73367D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19200"/>
            <a:ext cx="838200" cy="838200"/>
          </a:xfrm>
          <a:prstGeom prst="rect">
            <a:avLst/>
          </a:prstGeom>
        </p:spPr>
      </p:pic>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19200" y="1600200"/>
            <a:ext cx="7696200" cy="381000"/>
          </a:xfrm>
        </p:spPr>
        <p:txBody>
          <a:bodyPr/>
          <a:lstStyle/>
          <a:p>
            <a:pPr algn="ctr"/>
            <a:r>
              <a:rPr lang="en-US" sz="4400" dirty="0">
                <a:latin typeface="Arial" charset="0"/>
                <a:cs typeface="Arial" charset="0"/>
              </a:rPr>
              <a:t>  </a:t>
            </a:r>
            <a:r>
              <a:rPr lang="en-US" sz="4400" dirty="0">
                <a:solidFill>
                  <a:schemeClr val="tx2"/>
                </a:solidFill>
                <a:latin typeface="Arial" charset="0"/>
                <a:cs typeface="Arial" charset="0"/>
              </a:rPr>
              <a:t>What is CDC+ All About?</a:t>
            </a:r>
          </a:p>
        </p:txBody>
      </p:sp>
      <p:sp>
        <p:nvSpPr>
          <p:cNvPr id="11267" name="Content Placeholder 2"/>
          <p:cNvSpPr>
            <a:spLocks noGrp="1"/>
          </p:cNvSpPr>
          <p:nvPr>
            <p:ph sz="half" idx="1"/>
          </p:nvPr>
        </p:nvSpPr>
        <p:spPr>
          <a:xfrm>
            <a:off x="4743992" y="2209800"/>
            <a:ext cx="4648200" cy="4114800"/>
          </a:xfrm>
        </p:spPr>
        <p:txBody>
          <a:bodyPr/>
          <a:lstStyle/>
          <a:p>
            <a:pPr>
              <a:buFont typeface="Wingdings" pitchFamily="2" charset="2"/>
              <a:buChar char="§"/>
            </a:pPr>
            <a:endParaRPr lang="en-US" b="1" dirty="0">
              <a:solidFill>
                <a:schemeClr val="tx1"/>
              </a:solidFill>
              <a:latin typeface="Arial" charset="0"/>
              <a:cs typeface="Arial" charset="0"/>
            </a:endParaRPr>
          </a:p>
          <a:p>
            <a:pPr>
              <a:buFont typeface="Wingdings" pitchFamily="2" charset="2"/>
              <a:buChar char="§"/>
            </a:pPr>
            <a:endParaRPr lang="en-US" b="1" dirty="0">
              <a:solidFill>
                <a:schemeClr val="tx1"/>
              </a:solidFill>
              <a:latin typeface="Arial" charset="0"/>
              <a:cs typeface="Arial" charset="0"/>
            </a:endParaRPr>
          </a:p>
          <a:p>
            <a:pPr>
              <a:buFont typeface="Wingdings" pitchFamily="2" charset="2"/>
              <a:buChar char="§"/>
            </a:pPr>
            <a:endParaRPr lang="en-US" b="1" dirty="0">
              <a:solidFill>
                <a:schemeClr val="tx1"/>
              </a:solidFill>
              <a:latin typeface="Arial" charset="0"/>
              <a:cs typeface="Arial" charset="0"/>
            </a:endParaRPr>
          </a:p>
          <a:p>
            <a:pPr>
              <a:buFont typeface="Wingdings" pitchFamily="2" charset="2"/>
              <a:buChar char="§"/>
            </a:pPr>
            <a:endParaRPr lang="en-US" b="1" dirty="0">
              <a:solidFill>
                <a:schemeClr val="tx1"/>
              </a:solidFill>
              <a:latin typeface="Arial" charset="0"/>
              <a:cs typeface="Arial" charset="0"/>
            </a:endParaRPr>
          </a:p>
          <a:p>
            <a:pPr>
              <a:buFont typeface="Wingdings" pitchFamily="2" charset="2"/>
              <a:buChar char="§"/>
            </a:pPr>
            <a:r>
              <a:rPr lang="en-US" b="1" dirty="0">
                <a:solidFill>
                  <a:schemeClr val="tx1"/>
                </a:solidFill>
                <a:latin typeface="Arial" charset="0"/>
                <a:cs typeface="Arial" charset="0"/>
              </a:rPr>
              <a:t>Person-centered planning</a:t>
            </a:r>
          </a:p>
          <a:p>
            <a:pPr>
              <a:buFont typeface="Wingdings" pitchFamily="2" charset="2"/>
              <a:buChar char="§"/>
            </a:pPr>
            <a:r>
              <a:rPr lang="en-US" b="1" dirty="0">
                <a:solidFill>
                  <a:schemeClr val="tx1"/>
                </a:solidFill>
                <a:latin typeface="Arial" charset="0"/>
                <a:cs typeface="Arial" charset="0"/>
              </a:rPr>
              <a:t>Participant-driven</a:t>
            </a:r>
          </a:p>
        </p:txBody>
      </p:sp>
      <p:sp>
        <p:nvSpPr>
          <p:cNvPr id="2" name="Rectangle 1"/>
          <p:cNvSpPr/>
          <p:nvPr/>
        </p:nvSpPr>
        <p:spPr>
          <a:xfrm>
            <a:off x="8763000" y="6488668"/>
            <a:ext cx="312906" cy="369332"/>
          </a:xfrm>
          <a:prstGeom prst="rect">
            <a:avLst/>
          </a:prstGeom>
        </p:spPr>
        <p:txBody>
          <a:bodyPr wrap="none">
            <a:spAutoFit/>
          </a:bodyPr>
          <a:lstStyle/>
          <a:p>
            <a:pPr lvl="0" algn="l"/>
            <a:r>
              <a:rPr lang="en-US" altLang="en-US" sz="1800" b="1" dirty="0">
                <a:solidFill>
                  <a:srgbClr val="FFC000"/>
                </a:solidFill>
                <a:latin typeface="Arial" panose="020B0604020202020204" pitchFamily="34" charset="0"/>
              </a:rPr>
              <a:t>5</a:t>
            </a:r>
          </a:p>
        </p:txBody>
      </p:sp>
      <p:sp>
        <p:nvSpPr>
          <p:cNvPr id="3" name="TextBox 2">
            <a:extLst>
              <a:ext uri="{FF2B5EF4-FFF2-40B4-BE49-F238E27FC236}">
                <a16:creationId xmlns:a16="http://schemas.microsoft.com/office/drawing/2014/main" id="{EFADCBF1-8DD8-4FFD-A5EF-764A71F9BC8C}"/>
              </a:ext>
            </a:extLst>
          </p:cNvPr>
          <p:cNvSpPr txBox="1"/>
          <p:nvPr/>
        </p:nvSpPr>
        <p:spPr>
          <a:xfrm>
            <a:off x="228600" y="2362200"/>
            <a:ext cx="5791200" cy="2169825"/>
          </a:xfrm>
          <a:prstGeom prst="rect">
            <a:avLst/>
          </a:prstGeom>
          <a:noFill/>
        </p:spPr>
        <p:txBody>
          <a:bodyPr wrap="square" rtlCol="0">
            <a:spAutoFit/>
          </a:bodyPr>
          <a:lstStyle/>
          <a:p>
            <a:pPr algn="l">
              <a:buFont typeface="Wingdings" pitchFamily="2" charset="2"/>
              <a:buChar char="§"/>
            </a:pPr>
            <a:r>
              <a:rPr lang="en-US" sz="2700" b="1" dirty="0">
                <a:latin typeface="Arial" charset="0"/>
                <a:cs typeface="Arial" charset="0"/>
              </a:rPr>
              <a:t>Long-term care program alternative to the DD/HCBS waiver.</a:t>
            </a:r>
            <a:br>
              <a:rPr lang="en-US" sz="2700" b="1" dirty="0">
                <a:latin typeface="Arial" charset="0"/>
                <a:cs typeface="Arial" charset="0"/>
              </a:rPr>
            </a:br>
            <a:endParaRPr lang="en-US" sz="2700" b="1" dirty="0">
              <a:latin typeface="Arial" charset="0"/>
              <a:cs typeface="Arial" charset="0"/>
            </a:endParaRPr>
          </a:p>
          <a:p>
            <a:pPr algn="l">
              <a:buFont typeface="Wingdings" pitchFamily="2" charset="2"/>
              <a:buChar char="§"/>
            </a:pPr>
            <a:r>
              <a:rPr lang="en-US" sz="2700" b="1" dirty="0">
                <a:latin typeface="Arial" charset="0"/>
                <a:cs typeface="Arial" charset="0"/>
              </a:rPr>
              <a:t>Principles of self determination </a:t>
            </a:r>
          </a:p>
        </p:txBody>
      </p:sp>
      <p:pic>
        <p:nvPicPr>
          <p:cNvPr id="12" name="Picture 11">
            <a:extLst>
              <a:ext uri="{FF2B5EF4-FFF2-40B4-BE49-F238E27FC236}">
                <a16:creationId xmlns:a16="http://schemas.microsoft.com/office/drawing/2014/main" id="{5750BF54-1937-4131-8990-D815B5AF99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04"/>
          <a:stretch/>
        </p:blipFill>
        <p:spPr>
          <a:xfrm flipH="1">
            <a:off x="1207225" y="4512016"/>
            <a:ext cx="2786743" cy="2059766"/>
          </a:xfrm>
          <a:prstGeom prst="rect">
            <a:avLst/>
          </a:prstGeom>
        </p:spPr>
      </p:pic>
      <p:pic>
        <p:nvPicPr>
          <p:cNvPr id="13" name="Picture 12">
            <a:extLst>
              <a:ext uri="{FF2B5EF4-FFF2-40B4-BE49-F238E27FC236}">
                <a16:creationId xmlns:a16="http://schemas.microsoft.com/office/drawing/2014/main" id="{B96F9A54-6D22-435C-9EE0-41BFA9A8F5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10" t="-6425" r="13250" b="6425"/>
          <a:stretch/>
        </p:blipFill>
        <p:spPr>
          <a:xfrm>
            <a:off x="5241597" y="2057400"/>
            <a:ext cx="3361254" cy="2057400"/>
          </a:xfrm>
          <a:prstGeom prst="rect">
            <a:avLst/>
          </a:prstGeom>
        </p:spPr>
      </p:pic>
    </p:spTree>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D888-18FA-44D6-BA59-138B14642C07}"/>
              </a:ext>
            </a:extLst>
          </p:cNvPr>
          <p:cNvSpPr>
            <a:spLocks noGrp="1"/>
          </p:cNvSpPr>
          <p:nvPr>
            <p:ph type="title"/>
          </p:nvPr>
        </p:nvSpPr>
        <p:spPr>
          <a:xfrm>
            <a:off x="1143000" y="1752600"/>
            <a:ext cx="7696200" cy="457200"/>
          </a:xfrm>
        </p:spPr>
        <p:txBody>
          <a:bodyPr/>
          <a:lstStyle/>
          <a:p>
            <a:r>
              <a:rPr lang="en-US" sz="4400" dirty="0">
                <a:latin typeface="Arial" panose="020B0604020202020204" pitchFamily="34" charset="0"/>
                <a:cs typeface="Arial" panose="020B0604020202020204" pitchFamily="34" charset="0"/>
              </a:rPr>
              <a:t>Main Focus of the program </a:t>
            </a:r>
          </a:p>
        </p:txBody>
      </p:sp>
      <p:sp>
        <p:nvSpPr>
          <p:cNvPr id="3" name="Content Placeholder 2">
            <a:extLst>
              <a:ext uri="{FF2B5EF4-FFF2-40B4-BE49-F238E27FC236}">
                <a16:creationId xmlns:a16="http://schemas.microsoft.com/office/drawing/2014/main" id="{110A562B-15A4-4FFC-B333-140DCDC78389}"/>
              </a:ext>
            </a:extLst>
          </p:cNvPr>
          <p:cNvSpPr>
            <a:spLocks noGrp="1"/>
          </p:cNvSpPr>
          <p:nvPr>
            <p:ph sz="half" idx="1"/>
          </p:nvPr>
        </p:nvSpPr>
        <p:spPr>
          <a:xfrm>
            <a:off x="533400" y="2438400"/>
            <a:ext cx="4038600" cy="4343400"/>
          </a:xfrm>
        </p:spPr>
        <p:txBody>
          <a:bodyPr/>
          <a:lstStyle/>
          <a:p>
            <a:r>
              <a:rPr lang="en-US" dirty="0"/>
              <a:t>Provide the consumers an opportunity to improve the quality of their lives and services. </a:t>
            </a:r>
          </a:p>
        </p:txBody>
      </p:sp>
      <p:sp>
        <p:nvSpPr>
          <p:cNvPr id="4" name="Content Placeholder 3">
            <a:extLst>
              <a:ext uri="{FF2B5EF4-FFF2-40B4-BE49-F238E27FC236}">
                <a16:creationId xmlns:a16="http://schemas.microsoft.com/office/drawing/2014/main" id="{CD65CDA0-6FF9-40C2-AC98-0F2AB34A6E63}"/>
              </a:ext>
            </a:extLst>
          </p:cNvPr>
          <p:cNvSpPr>
            <a:spLocks noGrp="1"/>
          </p:cNvSpPr>
          <p:nvPr>
            <p:ph sz="half" idx="2"/>
          </p:nvPr>
        </p:nvSpPr>
        <p:spPr>
          <a:xfrm>
            <a:off x="3048000" y="4953000"/>
            <a:ext cx="4038600" cy="1600200"/>
          </a:xfrm>
        </p:spPr>
        <p:txBody>
          <a:bodyPr/>
          <a:lstStyle/>
          <a:p>
            <a:r>
              <a:rPr lang="en-US" dirty="0"/>
              <a:t>Allow the consumer to gain more independence.  </a:t>
            </a:r>
          </a:p>
        </p:txBody>
      </p:sp>
      <p:sp>
        <p:nvSpPr>
          <p:cNvPr id="6" name="Content Placeholder 3">
            <a:extLst>
              <a:ext uri="{FF2B5EF4-FFF2-40B4-BE49-F238E27FC236}">
                <a16:creationId xmlns:a16="http://schemas.microsoft.com/office/drawing/2014/main" id="{1DB7684E-F93D-474A-8486-E3838FEF8C2B}"/>
              </a:ext>
            </a:extLst>
          </p:cNvPr>
          <p:cNvSpPr txBox="1">
            <a:spLocks/>
          </p:cNvSpPr>
          <p:nvPr/>
        </p:nvSpPr>
        <p:spPr bwMode="auto">
          <a:xfrm>
            <a:off x="4191000" y="2438400"/>
            <a:ext cx="4611757"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5000"/>
              </a:spcBef>
              <a:spcAft>
                <a:spcPct val="25000"/>
              </a:spcAft>
              <a:buClr>
                <a:srgbClr val="6B8ED1"/>
              </a:buClr>
              <a:buSzPct val="110000"/>
              <a:buChar char="•"/>
              <a:defRPr sz="28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2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2000">
                <a:solidFill>
                  <a:srgbClr val="000000"/>
                </a:solidFill>
                <a:latin typeface="+mn-lt"/>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r>
              <a:rPr lang="en-US" kern="0" dirty="0"/>
              <a:t>Help the consumer meet their identified goals and needs. </a:t>
            </a:r>
          </a:p>
        </p:txBody>
      </p:sp>
      <p:pic>
        <p:nvPicPr>
          <p:cNvPr id="8" name="Picture 7">
            <a:extLst>
              <a:ext uri="{FF2B5EF4-FFF2-40B4-BE49-F238E27FC236}">
                <a16:creationId xmlns:a16="http://schemas.microsoft.com/office/drawing/2014/main" id="{38896574-5655-4153-9722-69755106E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9625">
            <a:off x="5865130" y="3585750"/>
            <a:ext cx="2410894" cy="2240512"/>
          </a:xfrm>
          <a:prstGeom prst="rect">
            <a:avLst/>
          </a:prstGeom>
        </p:spPr>
      </p:pic>
      <p:sp>
        <p:nvSpPr>
          <p:cNvPr id="9" name="Rectangle 8">
            <a:extLst>
              <a:ext uri="{FF2B5EF4-FFF2-40B4-BE49-F238E27FC236}">
                <a16:creationId xmlns:a16="http://schemas.microsoft.com/office/drawing/2014/main" id="{16FA0D93-DC01-47F3-9F7D-D913DA829F97}"/>
              </a:ext>
            </a:extLst>
          </p:cNvPr>
          <p:cNvSpPr/>
          <p:nvPr/>
        </p:nvSpPr>
        <p:spPr>
          <a:xfrm>
            <a:off x="8754894" y="6488668"/>
            <a:ext cx="312906" cy="369332"/>
          </a:xfrm>
          <a:prstGeom prst="rect">
            <a:avLst/>
          </a:prstGeom>
        </p:spPr>
        <p:txBody>
          <a:bodyPr wrap="none">
            <a:spAutoFit/>
          </a:bodyPr>
          <a:lstStyle/>
          <a:p>
            <a:fld id="{F938E77A-C276-4A6B-BB52-A2D7115E53DB}" type="slidenum">
              <a:rPr lang="en-US" altLang="en-US" sz="1800" b="1" smtClean="0">
                <a:solidFill>
                  <a:srgbClr val="FFC000"/>
                </a:solidFill>
                <a:latin typeface="Arial" panose="020B0604020202020204" pitchFamily="34" charset="0"/>
              </a:rPr>
              <a:pPr/>
              <a:t>6</a:t>
            </a:fld>
            <a:endParaRPr lang="en-US" sz="1800" b="1" dirty="0">
              <a:solidFill>
                <a:srgbClr val="FFC000"/>
              </a:solidFill>
              <a:latin typeface="Arial" charset="0"/>
              <a:cs typeface="Arial" charset="0"/>
            </a:endParaRPr>
          </a:p>
        </p:txBody>
      </p:sp>
    </p:spTree>
    <p:extLst>
      <p:ext uri="{BB962C8B-B14F-4D97-AF65-F5344CB8AC3E}">
        <p14:creationId xmlns:p14="http://schemas.microsoft.com/office/powerpoint/2010/main" val="1491979470"/>
      </p:ext>
    </p:extLst>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432560" y="1525981"/>
            <a:ext cx="7467600" cy="685800"/>
          </a:xfrm>
        </p:spPr>
        <p:txBody>
          <a:bodyPr/>
          <a:lstStyle/>
          <a:p>
            <a:pPr algn="ctr" eaLnBrk="1" hangingPunct="1">
              <a:defRPr/>
            </a:pPr>
            <a:r>
              <a:rPr lang="en-US" sz="3600" dirty="0">
                <a:latin typeface="Arial" charset="0"/>
                <a:cs typeface="Arial" charset="0"/>
              </a:rPr>
              <a:t>  </a:t>
            </a:r>
            <a:r>
              <a:rPr lang="en-US" sz="4400" dirty="0">
                <a:solidFill>
                  <a:schemeClr val="tx2"/>
                </a:solidFill>
                <a:latin typeface="Arial" charset="0"/>
              </a:rPr>
              <a:t>Self-Determination and </a:t>
            </a:r>
            <a:br>
              <a:rPr lang="en-US" sz="4400" dirty="0">
                <a:solidFill>
                  <a:schemeClr val="tx2"/>
                </a:solidFill>
                <a:latin typeface="Arial" charset="0"/>
              </a:rPr>
            </a:br>
            <a:r>
              <a:rPr lang="en-US" sz="4400" dirty="0">
                <a:solidFill>
                  <a:schemeClr val="tx2"/>
                </a:solidFill>
                <a:latin typeface="Arial" charset="0"/>
              </a:rPr>
              <a:t>Person-Centered Planning</a:t>
            </a:r>
          </a:p>
        </p:txBody>
      </p:sp>
      <p:sp>
        <p:nvSpPr>
          <p:cNvPr id="14339" name="Footer Placeholder 3"/>
          <p:cNvSpPr txBox="1">
            <a:spLocks noGrp="1"/>
          </p:cNvSpPr>
          <p:nvPr/>
        </p:nvSpPr>
        <p:spPr bwMode="auto">
          <a:xfrm>
            <a:off x="8763000" y="6477000"/>
            <a:ext cx="228600" cy="228600"/>
          </a:xfrm>
          <a:prstGeom prst="rect">
            <a:avLst/>
          </a:prstGeom>
          <a:noFill/>
          <a:ln w="9525">
            <a:noFill/>
            <a:miter lim="800000"/>
            <a:headEnd/>
            <a:tailEnd/>
          </a:ln>
        </p:spPr>
        <p:txBody>
          <a:bodyPr/>
          <a:lstStyle/>
          <a:p>
            <a:pPr lvl="0" algn="r" eaLnBrk="1" hangingPunct="1"/>
            <a:fld id="{F6220AA8-B105-44D8-95B1-0CD0E17A53BE}" type="slidenum">
              <a:rPr lang="en-US" altLang="en-US" sz="1800">
                <a:solidFill>
                  <a:srgbClr val="FFC000"/>
                </a:solidFill>
                <a:latin typeface="Arial" panose="020B0604020202020204" pitchFamily="34" charset="0"/>
              </a:rPr>
              <a:pPr lvl="0" algn="r" eaLnBrk="1" hangingPunct="1"/>
              <a:t>7</a:t>
            </a:fld>
            <a:endParaRPr lang="en-US" altLang="en-US" sz="1800" dirty="0">
              <a:solidFill>
                <a:srgbClr val="FFC000"/>
              </a:solidFill>
              <a:latin typeface="Arial" panose="020B0604020202020204" pitchFamily="34"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1447800" y="2882364"/>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FREEDOM</a:t>
            </a:r>
          </a:p>
        </p:txBody>
      </p:sp>
      <p:sp>
        <p:nvSpPr>
          <p:cNvPr id="10" name="TextBox 9"/>
          <p:cNvSpPr txBox="1"/>
          <p:nvPr/>
        </p:nvSpPr>
        <p:spPr>
          <a:xfrm>
            <a:off x="1447800" y="3571303"/>
            <a:ext cx="2286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AUTHORITY</a:t>
            </a:r>
          </a:p>
        </p:txBody>
      </p:sp>
      <p:sp>
        <p:nvSpPr>
          <p:cNvPr id="11" name="TextBox 10"/>
          <p:cNvSpPr txBox="1"/>
          <p:nvPr/>
        </p:nvSpPr>
        <p:spPr>
          <a:xfrm>
            <a:off x="1447800" y="4338333"/>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SUPPORT</a:t>
            </a:r>
          </a:p>
        </p:txBody>
      </p:sp>
      <p:sp>
        <p:nvSpPr>
          <p:cNvPr id="12" name="TextBox 11"/>
          <p:cNvSpPr txBox="1"/>
          <p:nvPr/>
        </p:nvSpPr>
        <p:spPr>
          <a:xfrm>
            <a:off x="1447800" y="5053348"/>
            <a:ext cx="2286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CONTROL</a:t>
            </a:r>
          </a:p>
        </p:txBody>
      </p:sp>
      <p:sp>
        <p:nvSpPr>
          <p:cNvPr id="13" name="TextBox 12"/>
          <p:cNvSpPr txBox="1"/>
          <p:nvPr/>
        </p:nvSpPr>
        <p:spPr>
          <a:xfrm>
            <a:off x="1447800" y="5801380"/>
            <a:ext cx="33528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RESPONSIBILITY</a:t>
            </a:r>
          </a:p>
        </p:txBody>
      </p:sp>
      <p:pic>
        <p:nvPicPr>
          <p:cNvPr id="3" name="Picture 2">
            <a:extLst>
              <a:ext uri="{FF2B5EF4-FFF2-40B4-BE49-F238E27FC236}">
                <a16:creationId xmlns:a16="http://schemas.microsoft.com/office/drawing/2014/main" id="{EDF89764-9C70-4678-86DA-41D3113AD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900" y="3199219"/>
            <a:ext cx="3543300" cy="2363381"/>
          </a:xfrm>
          <a:prstGeom prst="rect">
            <a:avLst/>
          </a:prstGeom>
        </p:spPr>
      </p:pic>
    </p:spTree>
    <p:extLst>
      <p:ext uri="{BB962C8B-B14F-4D97-AF65-F5344CB8AC3E}">
        <p14:creationId xmlns:p14="http://schemas.microsoft.com/office/powerpoint/2010/main" val="316893184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524000"/>
            <a:ext cx="9144000" cy="685800"/>
          </a:xfrm>
        </p:spPr>
        <p:txBody>
          <a:bodyPr/>
          <a:lstStyle/>
          <a:p>
            <a:pPr algn="ctr"/>
            <a:r>
              <a:rPr lang="en-US" sz="3600" dirty="0">
                <a:latin typeface="Arial" charset="0"/>
                <a:cs typeface="Arial" charset="0"/>
              </a:rPr>
              <a:t>  </a:t>
            </a:r>
            <a:r>
              <a:rPr lang="en-US" sz="4400" dirty="0">
                <a:solidFill>
                  <a:schemeClr val="tx2"/>
                </a:solidFill>
                <a:latin typeface="Arial" charset="0"/>
                <a:cs typeface="Arial" charset="0"/>
              </a:rPr>
              <a:t>The Participant Controls</a:t>
            </a: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05200" y="2371843"/>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WHAT</a:t>
            </a:r>
          </a:p>
        </p:txBody>
      </p:sp>
      <p:sp>
        <p:nvSpPr>
          <p:cNvPr id="10" name="TextBox 9"/>
          <p:cNvSpPr txBox="1"/>
          <p:nvPr/>
        </p:nvSpPr>
        <p:spPr>
          <a:xfrm>
            <a:off x="3505200" y="317757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WHO</a:t>
            </a:r>
          </a:p>
        </p:txBody>
      </p:sp>
      <p:sp>
        <p:nvSpPr>
          <p:cNvPr id="11" name="TextBox 10"/>
          <p:cNvSpPr txBox="1"/>
          <p:nvPr/>
        </p:nvSpPr>
        <p:spPr>
          <a:xfrm>
            <a:off x="3505200" y="404369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WHEN</a:t>
            </a:r>
          </a:p>
        </p:txBody>
      </p:sp>
      <p:sp>
        <p:nvSpPr>
          <p:cNvPr id="12" name="TextBox 11"/>
          <p:cNvSpPr txBox="1"/>
          <p:nvPr/>
        </p:nvSpPr>
        <p:spPr>
          <a:xfrm>
            <a:off x="3505200" y="484941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WHERE</a:t>
            </a:r>
          </a:p>
        </p:txBody>
      </p:sp>
      <p:sp>
        <p:nvSpPr>
          <p:cNvPr id="13" name="TextBox 12"/>
          <p:cNvSpPr txBox="1"/>
          <p:nvPr/>
        </p:nvSpPr>
        <p:spPr>
          <a:xfrm>
            <a:off x="3505200" y="560123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HOW</a:t>
            </a:r>
          </a:p>
        </p:txBody>
      </p:sp>
      <p:sp>
        <p:nvSpPr>
          <p:cNvPr id="14" name="Footer Placeholder 3"/>
          <p:cNvSpPr txBox="1">
            <a:spLocks noGrp="1"/>
          </p:cNvSpPr>
          <p:nvPr/>
        </p:nvSpPr>
        <p:spPr bwMode="auto">
          <a:xfrm>
            <a:off x="8839200" y="6477000"/>
            <a:ext cx="265044" cy="278296"/>
          </a:xfrm>
          <a:prstGeom prst="rect">
            <a:avLst/>
          </a:prstGeom>
          <a:noFill/>
          <a:ln w="9525">
            <a:noFill/>
            <a:miter lim="800000"/>
            <a:headEnd/>
            <a:tailEnd/>
          </a:ln>
        </p:spPr>
        <p:txBody>
          <a:bodyPr/>
          <a:lstStyle/>
          <a:p>
            <a:fld id="{59387916-42D7-4356-8685-4E37C5AA1193}" type="slidenum">
              <a:rPr lang="en-US" altLang="en-US" sz="1800" b="1">
                <a:solidFill>
                  <a:srgbClr val="FFC000"/>
                </a:solidFill>
              </a:rPr>
              <a:pPr/>
              <a:t>8</a:t>
            </a:fld>
            <a:endParaRPr lang="en-US" altLang="en-US" sz="1800" b="1" dirty="0">
              <a:solidFill>
                <a:srgbClr val="FFC0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 y="1600200"/>
            <a:ext cx="9659938" cy="717550"/>
          </a:xfrm>
        </p:spPr>
        <p:txBody>
          <a:bodyPr/>
          <a:lstStyle/>
          <a:p>
            <a:pPr lvl="0" algn="ctr"/>
            <a:r>
              <a:rPr lang="en-US" sz="4400" kern="1200" dirty="0">
                <a:solidFill>
                  <a:schemeClr val="tx2"/>
                </a:solidFill>
                <a:latin typeface="Arial" panose="020B0604020202020204" pitchFamily="34" charset="0"/>
              </a:rPr>
              <a:t>Comparison of </a:t>
            </a:r>
            <a:br>
              <a:rPr lang="en-US" sz="4400" kern="1200" dirty="0">
                <a:solidFill>
                  <a:schemeClr val="tx2"/>
                </a:solidFill>
                <a:latin typeface="Arial" panose="020B0604020202020204" pitchFamily="34" charset="0"/>
              </a:rPr>
            </a:br>
            <a:r>
              <a:rPr lang="en-US" sz="4400" kern="1200" dirty="0">
                <a:solidFill>
                  <a:schemeClr val="tx2"/>
                </a:solidFill>
                <a:latin typeface="Arial" panose="020B0604020202020204" pitchFamily="34" charset="0"/>
              </a:rPr>
              <a:t>Waiver vs. CDC+ Program</a:t>
            </a:r>
            <a:endParaRPr lang="en-US" sz="4400" dirty="0">
              <a:solidFill>
                <a:schemeClr val="tx2"/>
              </a:solidFill>
            </a:endParaRPr>
          </a:p>
        </p:txBody>
      </p:sp>
      <p:sp>
        <p:nvSpPr>
          <p:cNvPr id="3" name="Rectangle 2"/>
          <p:cNvSpPr/>
          <p:nvPr/>
        </p:nvSpPr>
        <p:spPr>
          <a:xfrm>
            <a:off x="8831093" y="6488668"/>
            <a:ext cx="312907" cy="369332"/>
          </a:xfrm>
          <a:prstGeom prst="rect">
            <a:avLst/>
          </a:prstGeom>
        </p:spPr>
        <p:txBody>
          <a:bodyPr wrap="none">
            <a:spAutoFit/>
          </a:bodyPr>
          <a:lstStyle/>
          <a:p>
            <a:pPr lvl="0" algn="r" eaLnBrk="1" hangingPunct="1"/>
            <a:fld id="{F296B2D3-D62A-47AE-954F-20E1D3EBB16B}" type="slidenum">
              <a:rPr lang="en-US" altLang="en-US" sz="1800" b="1">
                <a:solidFill>
                  <a:srgbClr val="FFC000"/>
                </a:solidFill>
                <a:latin typeface="Arial" panose="020B0604020202020204" pitchFamily="34" charset="0"/>
              </a:rPr>
              <a:pPr lvl="0" algn="r" eaLnBrk="1" hangingPunct="1"/>
              <a:t>9</a:t>
            </a:fld>
            <a:endParaRPr lang="en-US" altLang="en-US" sz="1800" b="1" dirty="0">
              <a:solidFill>
                <a:srgbClr val="FFC000"/>
              </a:solidFill>
              <a:latin typeface="Arial" panose="020B0604020202020204" pitchFamily="34" charset="0"/>
            </a:endParaRPr>
          </a:p>
        </p:txBody>
      </p:sp>
      <p:sp>
        <p:nvSpPr>
          <p:cNvPr id="6" name="Rectangle 5"/>
          <p:cNvSpPr/>
          <p:nvPr/>
        </p:nvSpPr>
        <p:spPr>
          <a:xfrm>
            <a:off x="685799" y="2743200"/>
            <a:ext cx="3471640" cy="3323987"/>
          </a:xfrm>
          <a:prstGeom prst="rect">
            <a:avLst/>
          </a:prstGeom>
        </p:spPr>
        <p:txBody>
          <a:bodyPr wrap="square">
            <a:spAutoFit/>
          </a:bodyPr>
          <a:lstStyle/>
          <a:p>
            <a:pPr marL="285750" lvl="0" indent="-285750" algn="l">
              <a:spcBef>
                <a:spcPct val="20000"/>
              </a:spcBef>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 Medicaid Waiver</a:t>
            </a:r>
          </a:p>
          <a:p>
            <a:pPr lvl="0" algn="l">
              <a:spcBef>
                <a:spcPct val="20000"/>
              </a:spcBef>
              <a:defRPr/>
            </a:pPr>
            <a:br>
              <a:rPr lang="en-US" sz="1400" kern="0" dirty="0">
                <a:solidFill>
                  <a:srgbClr val="000000"/>
                </a:solidFill>
                <a:latin typeface="Arial"/>
                <a:cs typeface="Arial" panose="020B0604020202020204" pitchFamily="34" charset="0"/>
              </a:rPr>
            </a:br>
            <a:r>
              <a:rPr lang="en-US" sz="1400" kern="0" dirty="0">
                <a:solidFill>
                  <a:srgbClr val="000000"/>
                </a:solidFill>
                <a:latin typeface="Arial"/>
                <a:cs typeface="Arial" panose="020B0604020202020204" pitchFamily="34" charset="0"/>
              </a:rPr>
              <a:t>Seven (7) Service Families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Life Skills Development</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Supplies &amp; Equipment</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Supports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Residential Services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Therapeutic Supports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Transportation</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Dental</a:t>
            </a:r>
          </a:p>
          <a:p>
            <a:pPr marL="742950" lvl="1" indent="-285750" algn="l">
              <a:spcBef>
                <a:spcPct val="20000"/>
              </a:spcBef>
              <a:buFont typeface="Courier New" panose="02070309020205020404" pitchFamily="49" charset="0"/>
              <a:buChar char="o"/>
              <a:defRPr/>
            </a:pPr>
            <a:endParaRPr lang="en-US" sz="1400" kern="0" dirty="0">
              <a:solidFill>
                <a:srgbClr val="262671"/>
              </a:solidFill>
              <a:latin typeface="Arial"/>
              <a:cs typeface="Arial" panose="020B0604020202020204" pitchFamily="34" charset="0"/>
            </a:endParaRPr>
          </a:p>
          <a:p>
            <a:pPr lvl="1" algn="l">
              <a:spcBef>
                <a:spcPct val="20000"/>
              </a:spcBef>
              <a:defRPr/>
            </a:pPr>
            <a:r>
              <a:rPr lang="en-US" sz="1400" kern="0" dirty="0">
                <a:solidFill>
                  <a:srgbClr val="262671"/>
                </a:solidFill>
                <a:latin typeface="Arial"/>
                <a:cs typeface="Arial" panose="020B0604020202020204" pitchFamily="34" charset="0"/>
              </a:rPr>
              <a:t>*** must use Medicaid Waiver providers and established rates</a:t>
            </a:r>
          </a:p>
        </p:txBody>
      </p:sp>
      <p:sp>
        <p:nvSpPr>
          <p:cNvPr id="7" name="Rectangle 6"/>
          <p:cNvSpPr/>
          <p:nvPr/>
        </p:nvSpPr>
        <p:spPr>
          <a:xfrm>
            <a:off x="4157439" y="2438400"/>
            <a:ext cx="4572000" cy="4293483"/>
          </a:xfrm>
          <a:prstGeom prst="rect">
            <a:avLst/>
          </a:prstGeom>
        </p:spPr>
        <p:txBody>
          <a:bodyPr>
            <a:spAutoFit/>
          </a:bodyPr>
          <a:lstStyle/>
          <a:p>
            <a:pPr lvl="0" algn="l">
              <a:spcBef>
                <a:spcPct val="25000"/>
              </a:spcBef>
              <a:spcAft>
                <a:spcPct val="25000"/>
              </a:spcAft>
              <a:buClr>
                <a:srgbClr val="6B8ED1"/>
              </a:buClr>
              <a:buSzPct val="110000"/>
              <a:defRPr/>
            </a:pPr>
            <a:r>
              <a:rPr lang="en-US" sz="1400" kern="0" dirty="0">
                <a:solidFill>
                  <a:srgbClr val="000000"/>
                </a:solidFill>
                <a:latin typeface="Arial"/>
                <a:cs typeface="Arial" panose="020B0604020202020204" pitchFamily="34" charset="0"/>
              </a:rPr>
              <a:t>CDC+ Program Services</a:t>
            </a:r>
            <a:br>
              <a:rPr lang="en-US" sz="1400" kern="0" dirty="0">
                <a:solidFill>
                  <a:srgbClr val="000000"/>
                </a:solidFill>
                <a:latin typeface="Arial"/>
                <a:cs typeface="Arial" panose="020B0604020202020204" pitchFamily="34" charset="0"/>
              </a:rPr>
            </a:br>
            <a:r>
              <a:rPr lang="en-US" sz="1400" kern="0" dirty="0">
                <a:solidFill>
                  <a:srgbClr val="000000"/>
                </a:solidFill>
                <a:latin typeface="Arial"/>
                <a:cs typeface="Arial" panose="020B0604020202020204" pitchFamily="34" charset="0"/>
              </a:rPr>
              <a:t>      (8% + 4%= 12% reduced budget)</a:t>
            </a:r>
          </a:p>
          <a:p>
            <a:pPr lvl="0" algn="l">
              <a:spcBef>
                <a:spcPct val="25000"/>
              </a:spcBef>
              <a:spcAft>
                <a:spcPct val="25000"/>
              </a:spcAft>
              <a:buClr>
                <a:srgbClr val="6B8ED1"/>
              </a:buClr>
              <a:buSzPct val="110000"/>
              <a:defRPr/>
            </a:pP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services PLUS…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Advertising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Seasonal Camp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Gym Membership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Over the Counter Medications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Emergency Response</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Parts &amp; Repair</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Therapeutic Equipment</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Specialized Training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Other Therapies</a:t>
            </a:r>
          </a:p>
          <a:p>
            <a:pPr lvl="1" algn="l">
              <a:spcBef>
                <a:spcPct val="25000"/>
              </a:spcBef>
              <a:spcAft>
                <a:spcPct val="25000"/>
              </a:spcAft>
              <a:buClr>
                <a:srgbClr val="6B8ED1"/>
              </a:buClr>
              <a:buSzPct val="110000"/>
              <a:defRPr/>
            </a:pPr>
            <a:r>
              <a:rPr lang="en-US" sz="1400" kern="0" dirty="0">
                <a:solidFill>
                  <a:srgbClr val="262671"/>
                </a:solidFill>
                <a:latin typeface="Arial"/>
                <a:cs typeface="Arial" panose="020B0604020202020204" pitchFamily="34" charset="0"/>
              </a:rPr>
              <a:t>*** Save up for these services or additional hours…</a:t>
            </a:r>
          </a:p>
        </p:txBody>
      </p:sp>
    </p:spTree>
    <p:extLst>
      <p:ext uri="{BB962C8B-B14F-4D97-AF65-F5344CB8AC3E}">
        <p14:creationId xmlns:p14="http://schemas.microsoft.com/office/powerpoint/2010/main" val="2163471131"/>
      </p:ext>
    </p:extLst>
  </p:cSld>
  <p:clrMapOvr>
    <a:masterClrMapping/>
  </p:clrMapOvr>
  <p:transition>
    <p:cover dir="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4,341666308,P:\TRAININGS\Consultant Refresher Training\Consultant Refresher Training 2013-2014\Consultant Refresher Training - DRAFT_wavfiles-2013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9&quot;/&gt;&lt;lineCharCount val=&quot;17&quot;/&gt;&lt;lineCharCount val=&quot;16&quot;/&gt;&lt;lineCharCount val=&quot;10&quot;/&gt;&lt;lineCharCount val=&quot;21&quot;/&gt;&lt;lineCharCount val=&quot;21&quot;/&gt;&lt;lineCharCount val=&quot;1&quot;/&gt;&lt;/TableIndex&gt;&lt;/ShapeTextInfo&gt;"/>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B7B78F972B9E41B1179E27B1859A47" ma:contentTypeVersion="6" ma:contentTypeDescription="Create a new document." ma:contentTypeScope="" ma:versionID="075b8b6a283c13786d275e411bcb3770">
  <xsd:schema xmlns:xsd="http://www.w3.org/2001/XMLSchema" xmlns:xs="http://www.w3.org/2001/XMLSchema" xmlns:p="http://schemas.microsoft.com/office/2006/metadata/properties" xmlns:ns2="8f16f1db-a9d7-4ce7-8fc6-9c1d67727c86" xmlns:ns3="8b148246-2326-426c-94b1-ef21176a0810" targetNamespace="http://schemas.microsoft.com/office/2006/metadata/properties" ma:root="true" ma:fieldsID="e5621574ada000fa6accd94077e355c5" ns2:_="" ns3:_="">
    <xsd:import namespace="8f16f1db-a9d7-4ce7-8fc6-9c1d67727c86"/>
    <xsd:import namespace="8b148246-2326-426c-94b1-ef21176a081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6f1db-a9d7-4ce7-8fc6-9c1d67727c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b148246-2326-426c-94b1-ef21176a081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C55DC-5307-4DDE-97A4-8D31F5AA51D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b148246-2326-426c-94b1-ef21176a0810"/>
    <ds:schemaRef ds:uri="http://purl.org/dc/terms/"/>
    <ds:schemaRef ds:uri="http://schemas.openxmlformats.org/package/2006/metadata/core-properties"/>
    <ds:schemaRef ds:uri="8f16f1db-a9d7-4ce7-8fc6-9c1d67727c86"/>
    <ds:schemaRef ds:uri="http://www.w3.org/XML/1998/namespace"/>
    <ds:schemaRef ds:uri="http://purl.org/dc/dcmitype/"/>
  </ds:schemaRefs>
</ds:datastoreItem>
</file>

<file path=customXml/itemProps2.xml><?xml version="1.0" encoding="utf-8"?>
<ds:datastoreItem xmlns:ds="http://schemas.openxmlformats.org/officeDocument/2006/customXml" ds:itemID="{F607EB52-50BF-4D9B-9C37-5E117C9D555F}">
  <ds:schemaRefs>
    <ds:schemaRef ds:uri="http://schemas.microsoft.com/sharepoint/v3/contenttype/forms"/>
  </ds:schemaRefs>
</ds:datastoreItem>
</file>

<file path=customXml/itemProps3.xml><?xml version="1.0" encoding="utf-8"?>
<ds:datastoreItem xmlns:ds="http://schemas.openxmlformats.org/officeDocument/2006/customXml" ds:itemID="{5EB3A34E-B20D-43FB-B51F-DBD1E918E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6f1db-a9d7-4ce7-8fc6-9c1d67727c86"/>
    <ds:schemaRef ds:uri="8b148246-2326-426c-94b1-ef21176a0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1719</Words>
  <Application>Microsoft Office PowerPoint</Application>
  <PresentationFormat>On-screen Show (4:3)</PresentationFormat>
  <Paragraphs>292</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Courier New</vt:lpstr>
      <vt:lpstr>Arial </vt:lpstr>
      <vt:lpstr>Verdana</vt:lpstr>
      <vt:lpstr>Arial</vt:lpstr>
      <vt:lpstr>Wingdings</vt:lpstr>
      <vt:lpstr>Times New Roman</vt:lpstr>
      <vt:lpstr>Webdings</vt:lpstr>
      <vt:lpstr>APD_PowerPoint_Template</vt:lpstr>
      <vt:lpstr>PowerPoint Presentation</vt:lpstr>
      <vt:lpstr>Introductions</vt:lpstr>
      <vt:lpstr>Presentation Overview</vt:lpstr>
      <vt:lpstr>CDC+ History</vt:lpstr>
      <vt:lpstr>  What is CDC+ All About?</vt:lpstr>
      <vt:lpstr>Main Focus of the program </vt:lpstr>
      <vt:lpstr>  Self-Determination and  Person-Centered Planning</vt:lpstr>
      <vt:lpstr>  The Participant Controls</vt:lpstr>
      <vt:lpstr>Comparison of  Waiver vs. CDC+ Program</vt:lpstr>
      <vt:lpstr> </vt:lpstr>
      <vt:lpstr>CDC+ Monthly Budget</vt:lpstr>
      <vt:lpstr>Building Blocks of a  CDC+ Purchasing Plan</vt:lpstr>
      <vt:lpstr>PowerPoint Presentation</vt:lpstr>
      <vt:lpstr>Purchasing Plan (version 3.0-C)</vt:lpstr>
      <vt:lpstr>Your CDC+ Team  </vt:lpstr>
      <vt:lpstr>Participant </vt:lpstr>
      <vt:lpstr> The Representative</vt:lpstr>
      <vt:lpstr>Consultant Roles</vt:lpstr>
      <vt:lpstr>Regional CDC+ Liaison Role</vt:lpstr>
      <vt:lpstr>CDC+ State Office  </vt:lpstr>
      <vt:lpstr>Background Screening Procedure</vt:lpstr>
      <vt:lpstr>http://apdcares.org/cdcplus/consumers</vt:lpstr>
      <vt:lpstr>Peer Support Groups  in your Area</vt:lpstr>
      <vt:lpstr>Q &amp; A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2018-06-11T15:33:55Z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0x01010000B7B78F972B9E41B1179E27B1859A47</vt:lpwstr>
  </property>
</Properties>
</file>